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8" r:id="rId3"/>
    <p:sldId id="326" r:id="rId4"/>
    <p:sldId id="335" r:id="rId5"/>
    <p:sldId id="311" r:id="rId6"/>
    <p:sldId id="324" r:id="rId7"/>
    <p:sldId id="328" r:id="rId8"/>
    <p:sldId id="347" r:id="rId9"/>
    <p:sldId id="345" r:id="rId10"/>
    <p:sldId id="346" r:id="rId11"/>
    <p:sldId id="329" r:id="rId12"/>
    <p:sldId id="348" r:id="rId13"/>
    <p:sldId id="349" r:id="rId14"/>
    <p:sldId id="339" r:id="rId15"/>
    <p:sldId id="351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0D3DFC8-6F9F-46C3-BA71-B788DA9A3F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83A9315-EE33-40BA-89AB-C2A815DF86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3D1B9-F0D4-40B9-B41F-B9FF8525EC16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8993EE-1E43-4B06-8C51-35B706BE74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347EE12-6422-49A1-A47A-E34F0AD7FF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674C9-D1EE-4E08-8A60-72BB19DC6E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221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1337B-34D8-48AF-AC0B-3A559361C42E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7CF65-21E7-4CA1-A105-79AE243A0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188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lang="cs-CZ" sz="12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7CF65-21E7-4CA1-A105-79AE243A0CF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404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lang="cs-CZ" sz="12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7CF65-21E7-4CA1-A105-79AE243A0CF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531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lang="cs-CZ" sz="12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7CF65-21E7-4CA1-A105-79AE243A0CF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005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lang="cs-CZ" sz="12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7CF65-21E7-4CA1-A105-79AE243A0CF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52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lang="cs-CZ" sz="12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7CF65-21E7-4CA1-A105-79AE243A0CF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640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5B1-6711-47F8-BD35-6624F2C1D25F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5737-2813-4799-A25E-3B205FAFED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51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5B1-6711-47F8-BD35-6624F2C1D25F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5737-2813-4799-A25E-3B205FAFED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9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5B1-6711-47F8-BD35-6624F2C1D25F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5737-2813-4799-A25E-3B205FAFED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5B1-6711-47F8-BD35-6624F2C1D25F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5737-2813-4799-A25E-3B205FAFED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09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5B1-6711-47F8-BD35-6624F2C1D25F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5737-2813-4799-A25E-3B205FAFED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74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5B1-6711-47F8-BD35-6624F2C1D25F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5737-2813-4799-A25E-3B205FAFED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02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5B1-6711-47F8-BD35-6624F2C1D25F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5737-2813-4799-A25E-3B205FAFED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34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5B1-6711-47F8-BD35-6624F2C1D25F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5737-2813-4799-A25E-3B205FAFED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59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5B1-6711-47F8-BD35-6624F2C1D25F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5737-2813-4799-A25E-3B205FAFED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60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5B1-6711-47F8-BD35-6624F2C1D25F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5737-2813-4799-A25E-3B205FAFED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22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5B1-6711-47F8-BD35-6624F2C1D25F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5737-2813-4799-A25E-3B205FAFED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75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675B1-6711-47F8-BD35-6624F2C1D25F}" type="datetimeFigureOut">
              <a:rPr lang="cs-CZ" smtClean="0"/>
              <a:t>16.08.2018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15737-2813-4799-A25E-3B205FAFED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00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k-centrum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044000"/>
            <a:ext cx="7772400" cy="1470025"/>
          </a:xfrm>
        </p:spPr>
        <p:txBody>
          <a:bodyPr>
            <a:normAutofit fontScale="90000"/>
          </a:bodyPr>
          <a:lstStyle/>
          <a:p>
            <a:pPr lvl="1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br>
              <a:rPr lang="cs-CZ" sz="2400" b="1" dirty="0">
                <a:solidFill>
                  <a:schemeClr val="tx2"/>
                </a:solidFill>
                <a:latin typeface="PT Sans"/>
              </a:rPr>
            </a:br>
            <a:br>
              <a:rPr lang="cs-CZ" sz="2400" b="1" dirty="0">
                <a:solidFill>
                  <a:schemeClr val="tx2"/>
                </a:solidFill>
                <a:latin typeface="PT Sans"/>
              </a:rPr>
            </a:br>
            <a:br>
              <a:rPr lang="cs-CZ" altLang="cs-CZ" b="1" dirty="0">
                <a:latin typeface="PT Sans"/>
              </a:rPr>
            </a:br>
            <a:br>
              <a:rPr lang="cs-CZ" altLang="cs-CZ" b="1" dirty="0">
                <a:latin typeface="PT Sans"/>
              </a:rPr>
            </a:br>
            <a:br>
              <a:rPr lang="cs-CZ" altLang="cs-CZ" b="1" dirty="0">
                <a:latin typeface="PT Sans"/>
              </a:rPr>
            </a:br>
            <a:br>
              <a:rPr lang="cs-CZ" altLang="cs-CZ" b="1" dirty="0">
                <a:latin typeface="PT Sans"/>
              </a:rPr>
            </a:br>
            <a:r>
              <a:rPr lang="cs-CZ" altLang="cs-CZ" sz="6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 důvěrou v rodinu</a:t>
            </a:r>
            <a:br>
              <a:rPr lang="cs-CZ" altLang="cs-CZ" sz="4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cs-CZ" altLang="cs-CZ" sz="4000" b="1" i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rodinné konference v praxi </a:t>
            </a:r>
            <a:br>
              <a:rPr lang="cs-CZ" altLang="cs-CZ" sz="4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br>
              <a:rPr lang="cs-CZ" altLang="cs-CZ" sz="4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br>
              <a:rPr lang="cs-CZ" altLang="cs-CZ" sz="2800" dirty="0">
                <a:latin typeface="PT Sans" panose="020B0503020203020204" pitchFamily="34" charset="-18"/>
              </a:rPr>
            </a:br>
            <a:br>
              <a:rPr lang="cs-CZ" altLang="cs-CZ" sz="2800" dirty="0">
                <a:latin typeface="PT Sans" panose="020B0503020203020204" pitchFamily="34" charset="-18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470790"/>
            <a:ext cx="8280920" cy="1296144"/>
          </a:xfrm>
        </p:spPr>
        <p:txBody>
          <a:bodyPr>
            <a:normAutofit fontScale="25000" lnSpcReduction="20000"/>
          </a:bodyPr>
          <a:lstStyle/>
          <a:p>
            <a:pPr algn="l"/>
            <a:endParaRPr lang="cs-CZ" sz="2000" b="1" dirty="0"/>
          </a:p>
          <a:p>
            <a:pPr algn="l"/>
            <a:endParaRPr lang="cs-CZ" sz="2000" b="1" dirty="0"/>
          </a:p>
          <a:p>
            <a:pPr algn="l"/>
            <a:endParaRPr lang="cs-CZ" sz="2000" b="1" dirty="0"/>
          </a:p>
          <a:p>
            <a:pPr algn="l"/>
            <a:r>
              <a:rPr lang="cs-CZ" sz="8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Pardubice 17.5. 2018</a:t>
            </a:r>
          </a:p>
          <a:p>
            <a:pPr algn="l"/>
            <a:endParaRPr lang="cs-CZ" sz="80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cs-CZ" sz="6400" b="1" dirty="0">
                <a:solidFill>
                  <a:schemeClr val="tx1"/>
                </a:solidFill>
                <a:latin typeface="PT Sans" panose="020B0503020203020204" pitchFamily="34" charset="-18"/>
              </a:rPr>
              <a:t>	</a:t>
            </a:r>
          </a:p>
          <a:p>
            <a:pPr algn="l"/>
            <a:r>
              <a:rPr lang="cs-CZ" sz="6400" b="1" dirty="0">
                <a:solidFill>
                  <a:schemeClr val="tx1"/>
                </a:solidFill>
                <a:latin typeface="PT Sans" panose="020B0503020203020204" pitchFamily="34" charset="-18"/>
              </a:rPr>
              <a:t>						</a:t>
            </a:r>
          </a:p>
          <a:p>
            <a:pPr algn="l"/>
            <a:r>
              <a:rPr lang="cs-CZ" sz="2200" b="1" dirty="0">
                <a:solidFill>
                  <a:schemeClr val="tx1"/>
                </a:solidFill>
                <a:latin typeface="PT Sans" panose="020B0503020203020204" pitchFamily="34" charset="-18"/>
              </a:rPr>
              <a:t>				</a:t>
            </a:r>
            <a:r>
              <a:rPr lang="cs-CZ" sz="2200" b="1" dirty="0" err="1">
                <a:solidFill>
                  <a:schemeClr val="tx1"/>
                </a:solidFill>
                <a:latin typeface="PT Sans" panose="020B0503020203020204" pitchFamily="34" charset="-18"/>
              </a:rPr>
              <a:t>Ja</a:t>
            </a:r>
            <a:endParaRPr lang="cs-CZ" sz="2200" b="1" dirty="0">
              <a:solidFill>
                <a:schemeClr val="tx1"/>
              </a:solidFill>
              <a:latin typeface="PT Sans" panose="020B0503020203020204" pitchFamily="34" charset="-18"/>
            </a:endParaRPr>
          </a:p>
        </p:txBody>
      </p:sp>
      <p:pic>
        <p:nvPicPr>
          <p:cNvPr id="4" name="Obrázek 3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5679160" y="91066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E9139F15-52D6-4C7B-A823-9A9477005EE1}"/>
              </a:ext>
            </a:extLst>
          </p:cNvPr>
          <p:cNvSpPr txBox="1">
            <a:spLocks/>
          </p:cNvSpPr>
          <p:nvPr/>
        </p:nvSpPr>
        <p:spPr>
          <a:xfrm>
            <a:off x="324978" y="1079114"/>
            <a:ext cx="7919430" cy="4582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0400" dirty="0"/>
          </a:p>
        </p:txBody>
      </p:sp>
    </p:spTree>
    <p:extLst>
      <p:ext uri="{BB962C8B-B14F-4D97-AF65-F5344CB8AC3E}">
        <p14:creationId xmlns:p14="http://schemas.microsoft.com/office/powerpoint/2010/main" val="416559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6030260" y="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A0301896-12EC-4DDF-A8D8-8F18E1E61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38844"/>
            <a:ext cx="9270237" cy="591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671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6030260" y="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bdélník 2"/>
          <p:cNvSpPr/>
          <p:nvPr/>
        </p:nvSpPr>
        <p:spPr>
          <a:xfrm>
            <a:off x="755576" y="908720"/>
            <a:ext cx="8136904" cy="691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400" b="1" dirty="0">
              <a:solidFill>
                <a:schemeClr val="tx2"/>
              </a:solidFill>
              <a:latin typeface="Myriad Web" pitchFamily="34" charset="-18"/>
            </a:endParaRPr>
          </a:p>
          <a:p>
            <a:pPr>
              <a:lnSpc>
                <a:spcPct val="80000"/>
              </a:lnSpc>
            </a:pPr>
            <a:r>
              <a:rPr lang="cs-CZ" sz="4400" b="1" dirty="0">
                <a:solidFill>
                  <a:schemeClr val="accent6">
                    <a:lumMod val="75000"/>
                  </a:schemeClr>
                </a:solidFill>
              </a:rPr>
              <a:t>Jaké plány rodiny dělají? </a:t>
            </a: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  <a:p>
            <a:pPr>
              <a:lnSpc>
                <a:spcPct val="80000"/>
              </a:lnSpc>
            </a:pPr>
            <a:r>
              <a:rPr lang="cs-CZ" sz="2800" dirty="0">
                <a:latin typeface="PT Sans" panose="020B0503020203020204" pitchFamily="34" charset="-18"/>
              </a:rPr>
              <a:t>V plánech se průměrně objeví 7 bodů: </a:t>
            </a: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PT Sans" panose="020B0503020203020204" pitchFamily="34" charset="-18"/>
              </a:rPr>
              <a:t>Ukázky některých bodů z rodinných plánů:</a:t>
            </a: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800" i="1" dirty="0">
                <a:solidFill>
                  <a:schemeClr val="bg1">
                    <a:lumMod val="50000"/>
                  </a:schemeClr>
                </a:solidFill>
              </a:rPr>
              <a:t>Prarodiče si podají žádost o svěření Tomáše do pěstounské péče. Chtějí zachovat kontakty s matkou Tomáše a s ostatními sourozenci a zajistit, aby se vídali co nejčastěji. </a:t>
            </a: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800" i="1" dirty="0" err="1">
                <a:solidFill>
                  <a:schemeClr val="bg1">
                    <a:lumMod val="50000"/>
                  </a:schemeClr>
                </a:solidFill>
              </a:rPr>
              <a:t>Majda</a:t>
            </a:r>
            <a:r>
              <a:rPr lang="cs-CZ" sz="2800" i="1" dirty="0">
                <a:solidFill>
                  <a:schemeClr val="bg1">
                    <a:lumMod val="50000"/>
                  </a:schemeClr>
                </a:solidFill>
              </a:rPr>
              <a:t> a Marek budou od března 2015 chodit na obědy do školní jídelny. Dědeček bude obědy platit od března do června 2015. </a:t>
            </a: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9918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6030260" y="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03548" y="1556792"/>
            <a:ext cx="813690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400" b="1" dirty="0">
              <a:solidFill>
                <a:schemeClr val="tx2"/>
              </a:solidFill>
              <a:latin typeface="Myriad Web" pitchFamily="34" charset="-18"/>
            </a:endParaRPr>
          </a:p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800" i="1" dirty="0">
                <a:solidFill>
                  <a:schemeClr val="bg1">
                    <a:lumMod val="50000"/>
                  </a:schemeClr>
                </a:solidFill>
              </a:rPr>
              <a:t>Účastníci se shodli na nutnosti pobytové léčby maminky Anetky, teta zjistí možnosti psychiatrické a psychologické pomoci, do konce června 2017 objedná matku a společně s ní pojede na první konzultaci. O Anetku bude v tu dobu pečovat babička. </a:t>
            </a:r>
          </a:p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800" i="1" dirty="0">
                <a:solidFill>
                  <a:schemeClr val="bg1">
                    <a:lumMod val="50000"/>
                  </a:schemeClr>
                </a:solidFill>
              </a:rPr>
              <a:t>Anička bude chodit na internátě na kroužek florbalu. Sestra Káťa na internetu zjistí další možnosti a domluví s Aničkou na jaký další kroužek by mohla chodit. </a:t>
            </a: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726902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6030260" y="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03548" y="1196752"/>
            <a:ext cx="813690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400" b="1" dirty="0">
              <a:solidFill>
                <a:schemeClr val="tx2"/>
              </a:solidFill>
              <a:latin typeface="Myriad Web" pitchFamily="34" charset="-18"/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800" i="1" dirty="0">
                <a:solidFill>
                  <a:schemeClr val="bg1">
                    <a:lumMod val="50000"/>
                  </a:schemeClr>
                </a:solidFill>
              </a:rPr>
              <a:t>Rodiče dětí se rozhodli, že využijí nabídku finančního poradenství od organizace XY. První schůzka proběhne 28. 2. 2017 od 15 hod. Přítomni budou oba rodiče. </a:t>
            </a:r>
          </a:p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800" i="1" dirty="0">
                <a:solidFill>
                  <a:schemeClr val="bg1">
                    <a:lumMod val="50000"/>
                  </a:schemeClr>
                </a:solidFill>
              </a:rPr>
              <a:t>Děda vytvoří Veronice a Matějovi společný pokoj. </a:t>
            </a:r>
          </a:p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800" i="1" dirty="0">
                <a:solidFill>
                  <a:schemeClr val="bg1">
                    <a:lumMod val="50000"/>
                  </a:schemeClr>
                </a:solidFill>
              </a:rPr>
              <a:t>Matka Ivy dostala nabídku bydlet u dědečka, který má volné dva pokoje. Dceři a vnučce nabízí na přechodnou dobu bezplatné bydlení. Matka by si takto mohla ušetřit na kauci pronájmu. </a:t>
            </a: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48571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6030260" y="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F34E13CE-835F-42E2-9FD4-249DCD53C1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3247" y="1196752"/>
            <a:ext cx="9258076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971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6030260" y="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bdélník 2"/>
          <p:cNvSpPr/>
          <p:nvPr/>
        </p:nvSpPr>
        <p:spPr>
          <a:xfrm>
            <a:off x="683568" y="1044000"/>
            <a:ext cx="7776864" cy="799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400" b="1" dirty="0">
              <a:solidFill>
                <a:schemeClr val="tx2"/>
              </a:solidFill>
              <a:latin typeface="Myriad Web" pitchFamily="34" charset="-18"/>
            </a:endParaRPr>
          </a:p>
          <a:p>
            <a:pPr>
              <a:lnSpc>
                <a:spcPct val="80000"/>
              </a:lnSpc>
            </a:pPr>
            <a:endParaRPr lang="cs-CZ" sz="1400" b="1" dirty="0">
              <a:solidFill>
                <a:schemeClr val="tx2"/>
              </a:solidFill>
              <a:latin typeface="Myriad Web" pitchFamily="34" charset="-18"/>
            </a:endParaRPr>
          </a:p>
          <a:p>
            <a:pPr>
              <a:lnSpc>
                <a:spcPct val="80000"/>
              </a:lnSpc>
            </a:pPr>
            <a:endParaRPr lang="cs-CZ" sz="1400" b="1" dirty="0">
              <a:solidFill>
                <a:schemeClr val="tx2"/>
              </a:solidFill>
              <a:latin typeface="Myriad Web" pitchFamily="34" charset="-18"/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4000" dirty="0">
                <a:solidFill>
                  <a:schemeClr val="bg1">
                    <a:lumMod val="50000"/>
                  </a:schemeClr>
                </a:solidFill>
              </a:rPr>
              <a:t>Prostřednictvím</a:t>
            </a:r>
            <a:r>
              <a:rPr lang="cs-CZ" sz="4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4000" dirty="0">
                <a:solidFill>
                  <a:schemeClr val="accent6">
                    <a:lumMod val="75000"/>
                  </a:schemeClr>
                </a:solidFill>
              </a:rPr>
              <a:t>rodinných konferencí </a:t>
            </a:r>
            <a:r>
              <a:rPr lang="cs-CZ" sz="4000" dirty="0">
                <a:solidFill>
                  <a:schemeClr val="bg1">
                    <a:lumMod val="50000"/>
                  </a:schemeClr>
                </a:solidFill>
              </a:rPr>
              <a:t>umožňujeme rodinám vyřešit složitou situaci dětí vlastní silou. </a:t>
            </a:r>
          </a:p>
          <a:p>
            <a:pPr>
              <a:lnSpc>
                <a:spcPct val="80000"/>
              </a:lnSpc>
            </a:pPr>
            <a:endParaRPr lang="cs-CZ" sz="4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4000" dirty="0">
                <a:solidFill>
                  <a:schemeClr val="bg1">
                    <a:lumMod val="50000"/>
                  </a:schemeClr>
                </a:solidFill>
              </a:rPr>
              <a:t>Rozvíjíme a šíříme myšlenku tohoto přístupu mezi širokou veřejnost. </a:t>
            </a: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cs-CZ" sz="3200" b="1" i="1" dirty="0">
                <a:solidFill>
                  <a:schemeClr val="bg1">
                    <a:lumMod val="50000"/>
                  </a:schemeClr>
                </a:solidFill>
                <a:hlinkClick r:id="rId3"/>
              </a:rPr>
              <a:t>www.rk-centrum.cz</a:t>
            </a:r>
            <a:endParaRPr lang="cs-CZ" sz="3200" b="1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36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  <a:p>
            <a:pPr>
              <a:lnSpc>
                <a:spcPct val="80000"/>
              </a:lnSpc>
            </a:pPr>
            <a:endParaRPr lang="cs-CZ" sz="2800" dirty="0">
              <a:latin typeface="PT Sans" panose="020B05030202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7934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282140"/>
            <a:ext cx="8207462" cy="540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7600" b="1" dirty="0">
                <a:solidFill>
                  <a:schemeClr val="accent6">
                    <a:lumMod val="75000"/>
                  </a:schemeClr>
                </a:solidFill>
              </a:rPr>
              <a:t>Kdo jsme a co nabízíme?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10400" dirty="0"/>
              <a:t>centrum pro podporu, rozvoj a šíření rodinných konferencí</a:t>
            </a:r>
          </a:p>
          <a:p>
            <a:r>
              <a:rPr lang="cs-CZ" sz="10400" dirty="0"/>
              <a:t>společný projekt dvou organizací:</a:t>
            </a:r>
          </a:p>
          <a:p>
            <a:pPr marL="0" indent="0">
              <a:buNone/>
            </a:pPr>
            <a:endParaRPr lang="cs-CZ" sz="10400" dirty="0"/>
          </a:p>
          <a:p>
            <a:endParaRPr lang="cs-CZ" sz="10400" dirty="0"/>
          </a:p>
          <a:p>
            <a:endParaRPr lang="cs-CZ" sz="10400" dirty="0"/>
          </a:p>
          <a:p>
            <a:endParaRPr lang="cs-CZ" sz="10400" dirty="0"/>
          </a:p>
          <a:p>
            <a:r>
              <a:rPr lang="cs-CZ" sz="10400" dirty="0"/>
              <a:t>hlavním cílem je propagovat myšlenku a vizi </a:t>
            </a:r>
            <a:r>
              <a:rPr lang="cs-CZ" sz="10400" b="1" dirty="0"/>
              <a:t>rodinných konferencí </a:t>
            </a:r>
            <a:r>
              <a:rPr lang="cs-CZ" sz="10400" dirty="0"/>
              <a:t>a usilovat o rozvoj tohoto přístupu v celé ČR</a:t>
            </a:r>
          </a:p>
          <a:p>
            <a:pPr marL="0" indent="0">
              <a:buNone/>
            </a:pPr>
            <a:endParaRPr lang="cs-CZ" sz="10400" dirty="0"/>
          </a:p>
          <a:p>
            <a:pPr marL="0" indent="0">
              <a:buNone/>
            </a:pPr>
            <a:r>
              <a:rPr lang="cs-CZ" sz="10400" dirty="0"/>
              <a:t>Nabízíme spolupráci institucím státní správy, školám, ale i dalším organizacím v oblasti péče o děti a rodiny. </a:t>
            </a:r>
          </a:p>
        </p:txBody>
      </p:sp>
      <p:pic>
        <p:nvPicPr>
          <p:cNvPr id="4" name="Obrázek 3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5724128" y="23814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654649F8-0785-4BFD-A932-ADA957870B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075" y="3429000"/>
            <a:ext cx="2311968" cy="70989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1861D50-3B23-446D-A47E-9C5D64DF52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3" y="3590496"/>
            <a:ext cx="2232248" cy="58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12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980728"/>
            <a:ext cx="7272808" cy="4351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3600" b="1" dirty="0">
              <a:latin typeface="PT Sans" panose="020B0503020203020204" pitchFamily="34" charset="-18"/>
            </a:endParaRPr>
          </a:p>
          <a:p>
            <a:pPr lvl="1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3200" b="1" dirty="0"/>
          </a:p>
          <a:p>
            <a:pPr lvl="1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3200" b="1" dirty="0"/>
          </a:p>
          <a:p>
            <a:pPr lvl="1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3200" b="1" dirty="0"/>
          </a:p>
          <a:p>
            <a:pPr lvl="1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3200" b="1" dirty="0"/>
          </a:p>
          <a:p>
            <a:pPr lvl="1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4000" b="1" dirty="0">
              <a:latin typeface="PT Sans" panose="020B0503020203020204" pitchFamily="34" charset="-18"/>
            </a:endParaRPr>
          </a:p>
          <a:p>
            <a:pPr lvl="1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4000" b="1" dirty="0">
              <a:latin typeface="PT Sans" panose="020B0503020203020204" pitchFamily="34" charset="-18"/>
            </a:endParaRPr>
          </a:p>
          <a:p>
            <a:pPr lvl="1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4000" b="1" i="1" dirty="0">
              <a:latin typeface="PT Sans" panose="020B0503020203020204" pitchFamily="34" charset="-18"/>
            </a:endParaRPr>
          </a:p>
        </p:txBody>
      </p:sp>
      <p:pic>
        <p:nvPicPr>
          <p:cNvPr id="4" name="Obrázek 3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6030260" y="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5578530F-70D6-48B3-904C-45291ADDC29E}"/>
              </a:ext>
            </a:extLst>
          </p:cNvPr>
          <p:cNvSpPr/>
          <p:nvPr/>
        </p:nvSpPr>
        <p:spPr>
          <a:xfrm>
            <a:off x="539552" y="980728"/>
            <a:ext cx="8424936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realizujeme rodinné konference pro rodiny z Pardubického a Královéhradeckého kraje a okolí</a:t>
            </a:r>
          </a:p>
          <a:p>
            <a:endParaRPr lang="cs-CZ" sz="10400" dirty="0"/>
          </a:p>
          <a:p>
            <a:pPr lvl="1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endParaRPr lang="cs-CZ" sz="2540" b="1" dirty="0">
              <a:latin typeface="PT Sans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45AC235-9165-480A-965B-68C3E444CB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382" y="2740322"/>
            <a:ext cx="6425235" cy="3950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331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282140"/>
            <a:ext cx="8454189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Pořádáme jednou za půl roku </a:t>
            </a:r>
          </a:p>
          <a:p>
            <a:pPr marL="0" indent="0">
              <a:buNone/>
            </a:pP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metodická setkání </a:t>
            </a:r>
          </a:p>
          <a:p>
            <a:pPr marL="0" indent="0">
              <a:buNone/>
            </a:pPr>
            <a:r>
              <a:rPr lang="cs-CZ" sz="3600" dirty="0"/>
              <a:t>pro příznivce rodinných konferencí.</a:t>
            </a:r>
          </a:p>
          <a:p>
            <a:pPr marL="0" indent="0">
              <a:buNone/>
            </a:pPr>
            <a:r>
              <a:rPr lang="cs-CZ" sz="3600" dirty="0"/>
              <a:t>Přivítáme nové zájemce.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Další setkání proběhne </a:t>
            </a:r>
            <a:r>
              <a:rPr lang="cs-CZ" sz="3600" b="1" dirty="0"/>
              <a:t>25. září 2018 </a:t>
            </a:r>
          </a:p>
          <a:p>
            <a:pPr marL="0" indent="0">
              <a:buNone/>
            </a:pPr>
            <a:r>
              <a:rPr lang="cs-CZ" sz="3600" dirty="0"/>
              <a:t>v Pardubicích. </a:t>
            </a:r>
          </a:p>
          <a:p>
            <a:pPr marL="0" indent="0">
              <a:buNone/>
            </a:pPr>
            <a:endParaRPr lang="cs-CZ" sz="10400" dirty="0"/>
          </a:p>
          <a:p>
            <a:endParaRPr lang="cs-CZ" sz="10400" dirty="0"/>
          </a:p>
        </p:txBody>
      </p:sp>
      <p:pic>
        <p:nvPicPr>
          <p:cNvPr id="4" name="Obrázek 3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5724128" y="23814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99396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1044000"/>
            <a:ext cx="79568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Základní principy, kterými se řídíme: </a:t>
            </a:r>
            <a:endParaRPr lang="cs-CZ" sz="2400" dirty="0"/>
          </a:p>
          <a:p>
            <a:r>
              <a:rPr lang="cs-CZ" sz="3200" b="1" dirty="0">
                <a:solidFill>
                  <a:schemeClr val="bg1">
                    <a:lumMod val="50000"/>
                  </a:schemeClr>
                </a:solidFill>
              </a:rPr>
              <a:t>Důvěra v sílu rodiny</a:t>
            </a:r>
          </a:p>
          <a:p>
            <a:r>
              <a:rPr lang="cs-CZ" altLang="cs-CZ" sz="2800" dirty="0"/>
              <a:t>Rodiny mají schopnost dělat racionální a                 dobrá rozhodnutí o své budoucnosti, pokud mají vhodné podmínky a informace. </a:t>
            </a:r>
            <a:r>
              <a:rPr lang="cs-CZ" altLang="cs-CZ" sz="3200" dirty="0"/>
              <a:t> </a:t>
            </a:r>
            <a:endParaRPr lang="cs-CZ" sz="3200" b="1" dirty="0"/>
          </a:p>
          <a:p>
            <a:endParaRPr lang="cs-CZ" sz="3200" b="1" dirty="0"/>
          </a:p>
          <a:p>
            <a:r>
              <a:rPr lang="cs-CZ" sz="3200" b="1" dirty="0">
                <a:solidFill>
                  <a:schemeClr val="bg1">
                    <a:lumMod val="50000"/>
                  </a:schemeClr>
                </a:solidFill>
              </a:rPr>
              <a:t>Právo první volby</a:t>
            </a:r>
          </a:p>
          <a:p>
            <a:pPr algn="just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800" dirty="0"/>
              <a:t>Setkání je organizováno proto, aby to byla v prvé řadě samotná rodina, která může rozhodnout o budoucnosti svého dítěte, </a:t>
            </a:r>
            <a:r>
              <a:rPr lang="cs-CZ" altLang="cs-CZ" sz="2800" dirty="0"/>
              <a:t>mělo by předcházet všem dalším způsobům řešení!	</a:t>
            </a:r>
            <a:endParaRPr lang="cs-CZ" sz="2800" dirty="0"/>
          </a:p>
          <a:p>
            <a:pPr algn="just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2600" dirty="0">
              <a:solidFill>
                <a:srgbClr val="C00000"/>
              </a:solidFill>
            </a:endParaRPr>
          </a:p>
          <a:p>
            <a:pPr algn="just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2600" b="1" dirty="0">
              <a:solidFill>
                <a:srgbClr val="C00000"/>
              </a:solidFill>
              <a:latin typeface="PT Sans" panose="020B0503020203020204" pitchFamily="34" charset="-18"/>
            </a:endParaRPr>
          </a:p>
        </p:txBody>
      </p:sp>
      <p:pic>
        <p:nvPicPr>
          <p:cNvPr id="3" name="Obrázek 2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6030260" y="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21774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6030260" y="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59787" y="1009934"/>
            <a:ext cx="7690323" cy="5299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600" b="1" dirty="0">
              <a:latin typeface="PT Sans" panose="020B0503020203020204" pitchFamily="34" charset="-18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4EE6428-E352-4E68-9A5C-E03DFDF9B9B6}"/>
              </a:ext>
            </a:extLst>
          </p:cNvPr>
          <p:cNvSpPr/>
          <p:nvPr/>
        </p:nvSpPr>
        <p:spPr>
          <a:xfrm>
            <a:off x="838286" y="598895"/>
            <a:ext cx="7910177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800" b="1" dirty="0"/>
          </a:p>
          <a:p>
            <a:pPr algn="just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3200" b="1" dirty="0">
                <a:solidFill>
                  <a:schemeClr val="bg1">
                    <a:lumMod val="50000"/>
                  </a:schemeClr>
                </a:solidFill>
              </a:rPr>
              <a:t>Zapojení dítěte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zájem dítěte je prvořadý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hlas dítěte by měl být slyšet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o děti je obecně nejlépe postaráno v rámci jejich rodin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rozvoj spolupráce s rodinami je pro děti prospěšný</a:t>
            </a:r>
          </a:p>
          <a:p>
            <a:pPr algn="just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3200" b="1" dirty="0">
                <a:solidFill>
                  <a:schemeClr val="bg1">
                    <a:lumMod val="50000"/>
                  </a:schemeClr>
                </a:solidFill>
              </a:rPr>
              <a:t>Konference patří rodině</a:t>
            </a:r>
          </a:p>
          <a:p>
            <a:pPr algn="just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400" dirty="0"/>
              <a:t>Je to právě rodina, kdo má klíč k řešení, ona rozhoduje koho pozve, kde se setkání bude konat a kdy. </a:t>
            </a:r>
          </a:p>
          <a:p>
            <a:pPr algn="just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3200" b="1" dirty="0">
                <a:solidFill>
                  <a:schemeClr val="bg1">
                    <a:lumMod val="50000"/>
                  </a:schemeClr>
                </a:solidFill>
              </a:rPr>
              <a:t>Soukromá rodinná porada</a:t>
            </a:r>
          </a:p>
          <a:p>
            <a:pPr algn="just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sz="2400" dirty="0"/>
              <a:t>Čas pro rodinu, kdy sama bez přítomnosti odborníků a koordinátora hledá své vlastní řešení – vytváří plán. </a:t>
            </a:r>
          </a:p>
          <a:p>
            <a:pPr algn="just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sz="2400" dirty="0"/>
          </a:p>
          <a:p>
            <a:pPr algn="just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1600" dirty="0">
              <a:solidFill>
                <a:srgbClr val="C00000"/>
              </a:solidFill>
              <a:latin typeface="PT Sans" panose="020B05030202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751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6030260" y="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59787" y="1009934"/>
            <a:ext cx="18473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sz="2600" b="1" dirty="0">
              <a:latin typeface="PT Sans" panose="020B0503020203020204" pitchFamily="34" charset="-18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1259516"/>
            <a:ext cx="777686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indent="0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3600" b="1" dirty="0">
                <a:solidFill>
                  <a:schemeClr val="accent6">
                    <a:lumMod val="75000"/>
                  </a:schemeClr>
                </a:solidFill>
              </a:rPr>
              <a:t>Zavádění RK</a:t>
            </a:r>
          </a:p>
          <a:p>
            <a:pPr marL="0" lvl="4" indent="0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2600" dirty="0">
              <a:latin typeface="PT Sans" panose="020B0503020203020204" pitchFamily="34" charset="-18"/>
            </a:endParaRPr>
          </a:p>
          <a:p>
            <a:pPr marL="457200" lvl="4" indent="-4572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2600" dirty="0"/>
              <a:t>2010 Návštěva Skotska – seznámení s RK</a:t>
            </a:r>
          </a:p>
          <a:p>
            <a:pPr marL="457200" lvl="4" indent="-4572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2600" dirty="0"/>
              <a:t>2011 kurz </a:t>
            </a:r>
            <a:r>
              <a:rPr lang="cs-CZ" altLang="cs-CZ" sz="2600" dirty="0" err="1"/>
              <a:t>Lumosu</a:t>
            </a:r>
            <a:r>
              <a:rPr lang="cs-CZ" altLang="cs-CZ" sz="2600" dirty="0"/>
              <a:t> – školení koordinátorů</a:t>
            </a:r>
          </a:p>
          <a:p>
            <a:pPr marL="457200" lvl="4" indent="-4572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2600" dirty="0"/>
              <a:t>2012 metodika RK - </a:t>
            </a:r>
            <a:r>
              <a:rPr lang="cs-CZ" altLang="cs-CZ" sz="2600" dirty="0" err="1"/>
              <a:t>Amalthea</a:t>
            </a:r>
            <a:endParaRPr lang="cs-CZ" altLang="cs-CZ" sz="2600" dirty="0"/>
          </a:p>
          <a:p>
            <a:pPr marL="457200" lvl="4" indent="-4572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2600" dirty="0"/>
              <a:t>2013 pilotní projekt </a:t>
            </a:r>
          </a:p>
          <a:p>
            <a:pPr marL="457200" lvl="4" indent="-4572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2600" dirty="0"/>
              <a:t>2013 návštěva Slovenska: </a:t>
            </a:r>
            <a:r>
              <a:rPr lang="cs-CZ" altLang="cs-CZ" sz="2600" dirty="0" err="1"/>
              <a:t>Úsmev</a:t>
            </a:r>
            <a:r>
              <a:rPr lang="cs-CZ" altLang="cs-CZ" sz="2600" dirty="0"/>
              <a:t> jako dar</a:t>
            </a:r>
          </a:p>
          <a:p>
            <a:pPr marL="457200" lvl="4" indent="-4572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2600" dirty="0"/>
              <a:t>2014 zapojení do projektu MPSV (Rob van </a:t>
            </a:r>
            <a:r>
              <a:rPr lang="cs-CZ" altLang="cs-CZ" sz="2600" dirty="0" err="1"/>
              <a:t>Pagée</a:t>
            </a:r>
            <a:r>
              <a:rPr lang="cs-CZ" altLang="cs-CZ" sz="2600" dirty="0"/>
              <a:t>)</a:t>
            </a:r>
          </a:p>
          <a:p>
            <a:pPr marL="457200" lvl="4" indent="-4572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2600" dirty="0"/>
              <a:t>2015 vypracování evaluační analýzy projektu MPSV a metodických materiálů pro koordinátory, administrátory a pracovníky OSPOD</a:t>
            </a:r>
          </a:p>
          <a:p>
            <a:pPr marL="457200" lvl="4" indent="-4572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2600" dirty="0"/>
              <a:t>2017 vznik samostatného RK centra</a:t>
            </a:r>
          </a:p>
          <a:p>
            <a:pPr marL="0" lvl="4" indent="0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2600" dirty="0"/>
              <a:t> </a:t>
            </a:r>
          </a:p>
          <a:p>
            <a:pPr marL="0" lvl="4" indent="0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2600" dirty="0">
              <a:latin typeface="PT Sans" panose="020B05030202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0865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6030260" y="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79689" y="1044000"/>
            <a:ext cx="794078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Od jara 2013 do května 2018 uspořádáno celkem </a:t>
            </a:r>
          </a:p>
          <a:p>
            <a:r>
              <a:rPr lang="cs-CZ" sz="3600" b="1" dirty="0"/>
              <a:t>59 rodinných konferencí</a:t>
            </a:r>
            <a:r>
              <a:rPr lang="cs-CZ" sz="3600" dirty="0"/>
              <a:t>, řada dalších byla v průběhu přípravy ukončena, někdy však také napomohla k lepší komunikaci v rodině či ke vzniku dohody nebo neformálního plánu. </a:t>
            </a:r>
          </a:p>
          <a:p>
            <a:endParaRPr lang="cs-CZ" sz="3600" dirty="0"/>
          </a:p>
          <a:p>
            <a:r>
              <a:rPr lang="cs-CZ" sz="3600" dirty="0"/>
              <a:t>Konference se týkaly </a:t>
            </a:r>
            <a:r>
              <a:rPr lang="cs-CZ" sz="3600" b="1" dirty="0"/>
              <a:t>91 dětí</a:t>
            </a:r>
            <a:r>
              <a:rPr lang="cs-CZ" sz="3600" dirty="0"/>
              <a:t>. </a:t>
            </a:r>
          </a:p>
          <a:p>
            <a:endParaRPr lang="cs-CZ" sz="2600" b="1" dirty="0">
              <a:latin typeface="PT Sans" panose="020B05030202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414296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C:\Users\Hana\Disk Google\RK centrum\RK centrum - TEAM\loga, admin\RKcentrum_logo_zaklad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0" t="16599" r="4933" b="19029"/>
          <a:stretch/>
        </p:blipFill>
        <p:spPr bwMode="auto">
          <a:xfrm>
            <a:off x="6030260" y="0"/>
            <a:ext cx="3113740" cy="104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59787" y="1009934"/>
            <a:ext cx="738462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latin typeface="PT Sans" panose="020B0503020203020204" pitchFamily="34" charset="-18"/>
              </a:rPr>
              <a:t>Na RK se schází průměrně 8 členů rodiny</a:t>
            </a:r>
          </a:p>
          <a:p>
            <a:endParaRPr lang="cs-CZ" sz="2600" dirty="0">
              <a:latin typeface="PT Sans" panose="020B0503020203020204" pitchFamily="34" charset="-18"/>
            </a:endParaRPr>
          </a:p>
          <a:p>
            <a:r>
              <a:rPr lang="cs-CZ" sz="2600" dirty="0">
                <a:latin typeface="PT Sans" panose="020B0503020203020204" pitchFamily="34" charset="-18"/>
              </a:rPr>
              <a:t>Postřehy od účastníků rodinných konferencí, které se objevily v hodnoticích dotaznících: </a:t>
            </a:r>
          </a:p>
          <a:p>
            <a:endParaRPr lang="cs-CZ" sz="2600" dirty="0">
              <a:latin typeface="PT Sans" panose="020B0503020203020204" pitchFamily="34" charset="-1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>
                <a:latin typeface="PT Sans" panose="020B0503020203020204" pitchFamily="34" charset="-18"/>
              </a:rPr>
              <a:t>má smysl pomáhat dceři, motivovalo mě 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>
                <a:latin typeface="PT Sans" panose="020B0503020203020204" pitchFamily="34" charset="-18"/>
              </a:rPr>
              <a:t>zpočátku napjaté, později tvůrčí atmosféra a nakonec dohoda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>
                <a:latin typeface="PT Sans" panose="020B0503020203020204" pitchFamily="34" charset="-18"/>
              </a:rPr>
              <a:t>jsem rád, že se to někam pohne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>
                <a:latin typeface="PT Sans" panose="020B0503020203020204" pitchFamily="34" charset="-18"/>
              </a:rPr>
              <a:t>vyčistil se v rodině vzduch a začala alespoň prozatím fungovat komunikace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>
                <a:latin typeface="PT Sans" panose="020B0503020203020204" pitchFamily="34" charset="-18"/>
              </a:rPr>
              <a:t>přínos vidím v tom, že se ujasnila situace a priority</a:t>
            </a:r>
          </a:p>
          <a:p>
            <a:pPr marL="457200" indent="-457200">
              <a:buFontTx/>
              <a:buChar char="-"/>
            </a:pPr>
            <a:endParaRPr lang="cs-CZ" sz="2600" b="1" dirty="0">
              <a:latin typeface="PT Sans" panose="020B05030202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0998462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555</Words>
  <Application>Microsoft Office PowerPoint</Application>
  <PresentationFormat>Předvádění na obrazovce (4:3)</PresentationFormat>
  <Paragraphs>132</Paragraphs>
  <Slides>15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Myriad Web</vt:lpstr>
      <vt:lpstr>PT Sans</vt:lpstr>
      <vt:lpstr>Times New Roman</vt:lpstr>
      <vt:lpstr>Motiv systému Office</vt:lpstr>
      <vt:lpstr>      S důvěrou v rodinu rodinné konference v praxi 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Hana</dc:creator>
  <cp:lastModifiedBy>Gabriela Pavlíková</cp:lastModifiedBy>
  <cp:revision>108</cp:revision>
  <cp:lastPrinted>2018-02-14T11:28:11Z</cp:lastPrinted>
  <dcterms:created xsi:type="dcterms:W3CDTF">2017-02-23T15:40:38Z</dcterms:created>
  <dcterms:modified xsi:type="dcterms:W3CDTF">2018-08-16T13:21:55Z</dcterms:modified>
</cp:coreProperties>
</file>