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0" r:id="rId3"/>
    <p:sldId id="257" r:id="rId4"/>
    <p:sldId id="269" r:id="rId5"/>
    <p:sldId id="258" r:id="rId6"/>
    <p:sldId id="268" r:id="rId7"/>
    <p:sldId id="273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99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4D24CE-29C6-479F-AC48-70CB85D28BE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5FF9ABC-DCA8-47A1-A4CD-CE6CFB0DDE42}">
      <dgm:prSet custT="1"/>
      <dgm:spPr/>
      <dgm:t>
        <a:bodyPr/>
        <a:lstStyle/>
        <a:p>
          <a:pPr rtl="0"/>
          <a:r>
            <a:rPr lang="cs-CZ" sz="2400" b="1" i="1" dirty="0"/>
            <a:t>Ve dvou se to lépe táhne </a:t>
          </a:r>
          <a:endParaRPr lang="cs-CZ" sz="2400" dirty="0"/>
        </a:p>
      </dgm:t>
    </dgm:pt>
    <dgm:pt modelId="{1EFA5396-E36B-4AE5-BFD7-2D6F00FE2737}" type="parTrans" cxnId="{2D12998A-606E-4E57-92E9-C6499E779552}">
      <dgm:prSet/>
      <dgm:spPr/>
      <dgm:t>
        <a:bodyPr/>
        <a:lstStyle/>
        <a:p>
          <a:endParaRPr lang="cs-CZ"/>
        </a:p>
      </dgm:t>
    </dgm:pt>
    <dgm:pt modelId="{E27A690B-A344-4598-A985-ED5F5FE3B28B}" type="sibTrans" cxnId="{2D12998A-606E-4E57-92E9-C6499E779552}">
      <dgm:prSet/>
      <dgm:spPr/>
      <dgm:t>
        <a:bodyPr/>
        <a:lstStyle/>
        <a:p>
          <a:endParaRPr lang="cs-CZ"/>
        </a:p>
      </dgm:t>
    </dgm:pt>
    <dgm:pt modelId="{CFE3EE0F-384E-4238-979D-76C2F56827D0}">
      <dgm:prSet custT="1"/>
      <dgm:spPr/>
      <dgm:t>
        <a:bodyPr/>
        <a:lstStyle/>
        <a:p>
          <a:pPr rtl="0"/>
          <a:r>
            <a:rPr lang="cs-CZ" sz="1800" b="1" i="1" dirty="0"/>
            <a:t>Rodina (k) sobě</a:t>
          </a:r>
          <a:endParaRPr lang="cs-CZ" sz="1800" dirty="0"/>
        </a:p>
      </dgm:t>
    </dgm:pt>
    <dgm:pt modelId="{BC297E78-56CE-4F0F-81E6-19A7D3743CE2}" type="parTrans" cxnId="{67235ECF-B2C9-4485-A22A-EE01FA250342}">
      <dgm:prSet/>
      <dgm:spPr/>
      <dgm:t>
        <a:bodyPr/>
        <a:lstStyle/>
        <a:p>
          <a:endParaRPr lang="cs-CZ"/>
        </a:p>
      </dgm:t>
    </dgm:pt>
    <dgm:pt modelId="{2772CC73-6997-4AEA-9A98-42B300E0339F}" type="sibTrans" cxnId="{67235ECF-B2C9-4485-A22A-EE01FA250342}">
      <dgm:prSet/>
      <dgm:spPr/>
      <dgm:t>
        <a:bodyPr/>
        <a:lstStyle/>
        <a:p>
          <a:endParaRPr lang="cs-CZ"/>
        </a:p>
      </dgm:t>
    </dgm:pt>
    <dgm:pt modelId="{A265C4B3-3A42-4494-AE39-2FE22FFD9C6E}">
      <dgm:prSet/>
      <dgm:spPr/>
      <dgm:t>
        <a:bodyPr/>
        <a:lstStyle/>
        <a:p>
          <a:pPr rtl="0"/>
          <a:r>
            <a:rPr lang="cs-CZ" b="1" i="1" dirty="0"/>
            <a:t>Centrum rodinných konferencí Lata</a:t>
          </a:r>
          <a:endParaRPr lang="cs-CZ" dirty="0"/>
        </a:p>
      </dgm:t>
    </dgm:pt>
    <dgm:pt modelId="{2B672D6F-0270-40A9-9F67-4F1942A3176E}" type="parTrans" cxnId="{E3B9EDDE-6045-472E-8492-1DFBA95D70BB}">
      <dgm:prSet/>
      <dgm:spPr/>
      <dgm:t>
        <a:bodyPr/>
        <a:lstStyle/>
        <a:p>
          <a:endParaRPr lang="cs-CZ"/>
        </a:p>
      </dgm:t>
    </dgm:pt>
    <dgm:pt modelId="{3F850C65-FF8F-4515-A2B1-2A25EC7CB0E1}" type="sibTrans" cxnId="{E3B9EDDE-6045-472E-8492-1DFBA95D70BB}">
      <dgm:prSet/>
      <dgm:spPr/>
      <dgm:t>
        <a:bodyPr/>
        <a:lstStyle/>
        <a:p>
          <a:endParaRPr lang="cs-CZ"/>
        </a:p>
      </dgm:t>
    </dgm:pt>
    <dgm:pt modelId="{EA084BAC-EB63-4012-9E97-C906D93D19AE}" type="pres">
      <dgm:prSet presAssocID="{DF4D24CE-29C6-479F-AC48-70CB85D28BEF}" presName="compositeShape" presStyleCnt="0">
        <dgm:presLayoutVars>
          <dgm:chMax val="7"/>
          <dgm:dir/>
          <dgm:resizeHandles val="exact"/>
        </dgm:presLayoutVars>
      </dgm:prSet>
      <dgm:spPr/>
    </dgm:pt>
    <dgm:pt modelId="{78A18CF2-6E95-468D-8C6F-7164EEDF1C2A}" type="pres">
      <dgm:prSet presAssocID="{95FF9ABC-DCA8-47A1-A4CD-CE6CFB0DDE42}" presName="circ1" presStyleLbl="vennNode1" presStyleIdx="0" presStyleCnt="3" custScaleX="146478" custScaleY="120725" custLinFactNeighborX="-18927" custLinFactNeighborY="-6835"/>
      <dgm:spPr/>
    </dgm:pt>
    <dgm:pt modelId="{C95287B6-D6A2-4976-980E-8284611CC050}" type="pres">
      <dgm:prSet presAssocID="{95FF9ABC-DCA8-47A1-A4CD-CE6CFB0DDE4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43899B7-8290-4945-9454-0124A5387C51}" type="pres">
      <dgm:prSet presAssocID="{CFE3EE0F-384E-4238-979D-76C2F56827D0}" presName="circ2" presStyleLbl="vennNode1" presStyleIdx="1" presStyleCnt="3" custScaleX="78789" custScaleY="79378" custLinFactNeighborX="-5258" custLinFactNeighborY="-14525"/>
      <dgm:spPr/>
    </dgm:pt>
    <dgm:pt modelId="{877948CD-555A-4EA1-B4A7-018D00C0E903}" type="pres">
      <dgm:prSet presAssocID="{CFE3EE0F-384E-4238-979D-76C2F56827D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FACAD62-0452-465E-8174-A6186A3B517B}" type="pres">
      <dgm:prSet presAssocID="{A265C4B3-3A42-4494-AE39-2FE22FFD9C6E}" presName="circ3" presStyleLbl="vennNode1" presStyleIdx="2" presStyleCnt="3" custScaleX="60993" custScaleY="52704" custLinFactNeighborX="-4949" custLinFactNeighborY="15890"/>
      <dgm:spPr/>
    </dgm:pt>
    <dgm:pt modelId="{3C945DE5-BA6A-489D-806B-1BA26810CE20}" type="pres">
      <dgm:prSet presAssocID="{A265C4B3-3A42-4494-AE39-2FE22FFD9C6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5E95EB2B-43C7-4D09-B478-1915281EAFFF}" type="presOf" srcId="{95FF9ABC-DCA8-47A1-A4CD-CE6CFB0DDE42}" destId="{78A18CF2-6E95-468D-8C6F-7164EEDF1C2A}" srcOrd="0" destOrd="0" presId="urn:microsoft.com/office/officeart/2005/8/layout/venn1"/>
    <dgm:cxn modelId="{C350D934-745B-4160-86CB-6C2D9A6A1464}" type="presOf" srcId="{DF4D24CE-29C6-479F-AC48-70CB85D28BEF}" destId="{EA084BAC-EB63-4012-9E97-C906D93D19AE}" srcOrd="0" destOrd="0" presId="urn:microsoft.com/office/officeart/2005/8/layout/venn1"/>
    <dgm:cxn modelId="{FD0D5470-4DD4-42D2-8F44-7CCF79431EDE}" type="presOf" srcId="{A265C4B3-3A42-4494-AE39-2FE22FFD9C6E}" destId="{CFACAD62-0452-465E-8174-A6186A3B517B}" srcOrd="0" destOrd="0" presId="urn:microsoft.com/office/officeart/2005/8/layout/venn1"/>
    <dgm:cxn modelId="{968AE873-15D8-4D68-98A7-D15B7AAC5F69}" type="presOf" srcId="{A265C4B3-3A42-4494-AE39-2FE22FFD9C6E}" destId="{3C945DE5-BA6A-489D-806B-1BA26810CE20}" srcOrd="1" destOrd="0" presId="urn:microsoft.com/office/officeart/2005/8/layout/venn1"/>
    <dgm:cxn modelId="{2D12998A-606E-4E57-92E9-C6499E779552}" srcId="{DF4D24CE-29C6-479F-AC48-70CB85D28BEF}" destId="{95FF9ABC-DCA8-47A1-A4CD-CE6CFB0DDE42}" srcOrd="0" destOrd="0" parTransId="{1EFA5396-E36B-4AE5-BFD7-2D6F00FE2737}" sibTransId="{E27A690B-A344-4598-A985-ED5F5FE3B28B}"/>
    <dgm:cxn modelId="{A69E20A5-B9F9-4866-B167-BB7A1E31FE6D}" type="presOf" srcId="{CFE3EE0F-384E-4238-979D-76C2F56827D0}" destId="{B43899B7-8290-4945-9454-0124A5387C51}" srcOrd="0" destOrd="0" presId="urn:microsoft.com/office/officeart/2005/8/layout/venn1"/>
    <dgm:cxn modelId="{47CD53BF-73A9-45FD-863C-C7DF8186F973}" type="presOf" srcId="{CFE3EE0F-384E-4238-979D-76C2F56827D0}" destId="{877948CD-555A-4EA1-B4A7-018D00C0E903}" srcOrd="1" destOrd="0" presId="urn:microsoft.com/office/officeart/2005/8/layout/venn1"/>
    <dgm:cxn modelId="{67235ECF-B2C9-4485-A22A-EE01FA250342}" srcId="{DF4D24CE-29C6-479F-AC48-70CB85D28BEF}" destId="{CFE3EE0F-384E-4238-979D-76C2F56827D0}" srcOrd="1" destOrd="0" parTransId="{BC297E78-56CE-4F0F-81E6-19A7D3743CE2}" sibTransId="{2772CC73-6997-4AEA-9A98-42B300E0339F}"/>
    <dgm:cxn modelId="{E3B9EDDE-6045-472E-8492-1DFBA95D70BB}" srcId="{DF4D24CE-29C6-479F-AC48-70CB85D28BEF}" destId="{A265C4B3-3A42-4494-AE39-2FE22FFD9C6E}" srcOrd="2" destOrd="0" parTransId="{2B672D6F-0270-40A9-9F67-4F1942A3176E}" sibTransId="{3F850C65-FF8F-4515-A2B1-2A25EC7CB0E1}"/>
    <dgm:cxn modelId="{4083F5E8-B48C-42B7-BFEE-13670757AE8F}" type="presOf" srcId="{95FF9ABC-DCA8-47A1-A4CD-CE6CFB0DDE42}" destId="{C95287B6-D6A2-4976-980E-8284611CC050}" srcOrd="1" destOrd="0" presId="urn:microsoft.com/office/officeart/2005/8/layout/venn1"/>
    <dgm:cxn modelId="{A57DACA4-F9BF-44AB-BB59-68F1572163A2}" type="presParOf" srcId="{EA084BAC-EB63-4012-9E97-C906D93D19AE}" destId="{78A18CF2-6E95-468D-8C6F-7164EEDF1C2A}" srcOrd="0" destOrd="0" presId="urn:microsoft.com/office/officeart/2005/8/layout/venn1"/>
    <dgm:cxn modelId="{AEC315D0-82F1-47F1-A1D1-48570A70DEAE}" type="presParOf" srcId="{EA084BAC-EB63-4012-9E97-C906D93D19AE}" destId="{C95287B6-D6A2-4976-980E-8284611CC050}" srcOrd="1" destOrd="0" presId="urn:microsoft.com/office/officeart/2005/8/layout/venn1"/>
    <dgm:cxn modelId="{5E87C44B-BDF0-408C-A710-3CFB4B19AFAD}" type="presParOf" srcId="{EA084BAC-EB63-4012-9E97-C906D93D19AE}" destId="{B43899B7-8290-4945-9454-0124A5387C51}" srcOrd="2" destOrd="0" presId="urn:microsoft.com/office/officeart/2005/8/layout/venn1"/>
    <dgm:cxn modelId="{32ACFBC5-23CF-4C4E-87DD-2C592EF41B48}" type="presParOf" srcId="{EA084BAC-EB63-4012-9E97-C906D93D19AE}" destId="{877948CD-555A-4EA1-B4A7-018D00C0E903}" srcOrd="3" destOrd="0" presId="urn:microsoft.com/office/officeart/2005/8/layout/venn1"/>
    <dgm:cxn modelId="{0F2D4A26-7E6B-44A2-BFEE-76B2711C1D7C}" type="presParOf" srcId="{EA084BAC-EB63-4012-9E97-C906D93D19AE}" destId="{CFACAD62-0452-465E-8174-A6186A3B517B}" srcOrd="4" destOrd="0" presId="urn:microsoft.com/office/officeart/2005/8/layout/venn1"/>
    <dgm:cxn modelId="{A32520BC-37DD-4751-9870-CA8D461EC465}" type="presParOf" srcId="{EA084BAC-EB63-4012-9E97-C906D93D19AE}" destId="{3C945DE5-BA6A-489D-806B-1BA26810CE2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874C39-431C-430D-9E55-C36ECB8E58D6}" type="doc">
      <dgm:prSet loTypeId="urn:microsoft.com/office/officeart/2005/8/layout/venn1" loCatId="relationship" qsTypeId="urn:microsoft.com/office/officeart/2005/8/quickstyle/3d3" qsCatId="3D" csTypeId="urn:microsoft.com/office/officeart/2005/8/colors/colorful2" csCatId="colorful" phldr="1"/>
      <dgm:spPr/>
    </dgm:pt>
    <dgm:pt modelId="{02A4FFE6-BDD0-4F80-9166-245F5277A2E8}">
      <dgm:prSet phldrT="[Text]"/>
      <dgm:spPr/>
      <dgm:t>
        <a:bodyPr/>
        <a:lstStyle/>
        <a:p>
          <a:r>
            <a:rPr lang="cs-CZ" dirty="0"/>
            <a:t>Administrace RK</a:t>
          </a:r>
        </a:p>
      </dgm:t>
    </dgm:pt>
    <dgm:pt modelId="{4995AF78-EDED-4CB1-AB6C-A5B2288EC238}" type="parTrans" cxnId="{E51C095F-0C41-47A0-B3C1-FF149BE475C4}">
      <dgm:prSet/>
      <dgm:spPr/>
      <dgm:t>
        <a:bodyPr/>
        <a:lstStyle/>
        <a:p>
          <a:endParaRPr lang="cs-CZ"/>
        </a:p>
      </dgm:t>
    </dgm:pt>
    <dgm:pt modelId="{C3D372E2-2EE5-41B8-9A41-E50687438F58}" type="sibTrans" cxnId="{E51C095F-0C41-47A0-B3C1-FF149BE475C4}">
      <dgm:prSet/>
      <dgm:spPr/>
      <dgm:t>
        <a:bodyPr/>
        <a:lstStyle/>
        <a:p>
          <a:endParaRPr lang="cs-CZ"/>
        </a:p>
      </dgm:t>
    </dgm:pt>
    <dgm:pt modelId="{68242164-81EC-4244-BFB7-561420C1E50E}">
      <dgm:prSet phldrT="[Text]"/>
      <dgm:spPr/>
      <dgm:t>
        <a:bodyPr/>
        <a:lstStyle/>
        <a:p>
          <a:r>
            <a:rPr lang="cs-CZ" dirty="0"/>
            <a:t>Propagace</a:t>
          </a:r>
        </a:p>
      </dgm:t>
    </dgm:pt>
    <dgm:pt modelId="{44433839-F06E-449C-9CE2-3A2510E8E08A}" type="parTrans" cxnId="{919D18C1-07E5-4602-8D51-79CBFC790132}">
      <dgm:prSet/>
      <dgm:spPr/>
      <dgm:t>
        <a:bodyPr/>
        <a:lstStyle/>
        <a:p>
          <a:endParaRPr lang="cs-CZ"/>
        </a:p>
      </dgm:t>
    </dgm:pt>
    <dgm:pt modelId="{C64AFD4F-D47B-4D9A-8034-56886B53AE7E}" type="sibTrans" cxnId="{919D18C1-07E5-4602-8D51-79CBFC790132}">
      <dgm:prSet/>
      <dgm:spPr/>
      <dgm:t>
        <a:bodyPr/>
        <a:lstStyle/>
        <a:p>
          <a:endParaRPr lang="cs-CZ"/>
        </a:p>
      </dgm:t>
    </dgm:pt>
    <dgm:pt modelId="{21A30EA8-7937-4E16-9D18-3109769259AE}">
      <dgm:prSet phldrT="[Text]"/>
      <dgm:spPr/>
      <dgm:t>
        <a:bodyPr/>
        <a:lstStyle/>
        <a:p>
          <a:r>
            <a:rPr lang="cs-CZ" dirty="0"/>
            <a:t>Vzdělávání</a:t>
          </a:r>
        </a:p>
      </dgm:t>
    </dgm:pt>
    <dgm:pt modelId="{D39B2FE6-0638-44BF-84F3-1A0EB030E1BE}" type="parTrans" cxnId="{85CE46A3-A97D-4F42-99A0-3AEE802A15C5}">
      <dgm:prSet/>
      <dgm:spPr/>
      <dgm:t>
        <a:bodyPr/>
        <a:lstStyle/>
        <a:p>
          <a:endParaRPr lang="cs-CZ"/>
        </a:p>
      </dgm:t>
    </dgm:pt>
    <dgm:pt modelId="{869EC174-9DB7-4C2C-8C6B-1BD93A562E11}" type="sibTrans" cxnId="{85CE46A3-A97D-4F42-99A0-3AEE802A15C5}">
      <dgm:prSet/>
      <dgm:spPr/>
      <dgm:t>
        <a:bodyPr/>
        <a:lstStyle/>
        <a:p>
          <a:endParaRPr lang="cs-CZ"/>
        </a:p>
      </dgm:t>
    </dgm:pt>
    <dgm:pt modelId="{7B84EE05-AB5F-4E69-9C57-4CA6AD0B95E1}" type="pres">
      <dgm:prSet presAssocID="{28874C39-431C-430D-9E55-C36ECB8E58D6}" presName="compositeShape" presStyleCnt="0">
        <dgm:presLayoutVars>
          <dgm:chMax val="7"/>
          <dgm:dir/>
          <dgm:resizeHandles val="exact"/>
        </dgm:presLayoutVars>
      </dgm:prSet>
      <dgm:spPr/>
    </dgm:pt>
    <dgm:pt modelId="{E8EA4141-C0C7-4DAE-B287-9B5F2266411F}" type="pres">
      <dgm:prSet presAssocID="{02A4FFE6-BDD0-4F80-9166-245F5277A2E8}" presName="circ1" presStyleLbl="vennNode1" presStyleIdx="0" presStyleCnt="3"/>
      <dgm:spPr/>
    </dgm:pt>
    <dgm:pt modelId="{07A44EF6-269C-45BD-8D7D-520D32EBACF5}" type="pres">
      <dgm:prSet presAssocID="{02A4FFE6-BDD0-4F80-9166-245F5277A2E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DC92FC6-8EAE-4E04-A8E4-7B0AB95C51E8}" type="pres">
      <dgm:prSet presAssocID="{68242164-81EC-4244-BFB7-561420C1E50E}" presName="circ2" presStyleLbl="vennNode1" presStyleIdx="1" presStyleCnt="3" custLinFactNeighborX="-365" custLinFactNeighborY="-1459"/>
      <dgm:spPr/>
    </dgm:pt>
    <dgm:pt modelId="{BEB5A73E-39DC-4B4A-807D-E752F84715E4}" type="pres">
      <dgm:prSet presAssocID="{68242164-81EC-4244-BFB7-561420C1E50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099EAFB-482D-4459-B7B3-3898279FC140}" type="pres">
      <dgm:prSet presAssocID="{21A30EA8-7937-4E16-9D18-3109769259AE}" presName="circ3" presStyleLbl="vennNode1" presStyleIdx="2" presStyleCnt="3"/>
      <dgm:spPr/>
    </dgm:pt>
    <dgm:pt modelId="{DF202F9A-3060-4EB8-92F1-34FDD3A6F0EA}" type="pres">
      <dgm:prSet presAssocID="{21A30EA8-7937-4E16-9D18-3109769259A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5A2CAF27-203B-4475-BF46-99F4D6E88EA5}" type="presOf" srcId="{28874C39-431C-430D-9E55-C36ECB8E58D6}" destId="{7B84EE05-AB5F-4E69-9C57-4CA6AD0B95E1}" srcOrd="0" destOrd="0" presId="urn:microsoft.com/office/officeart/2005/8/layout/venn1"/>
    <dgm:cxn modelId="{8EBEC33B-7AFF-48A2-BE12-9B737039E7D1}" type="presOf" srcId="{68242164-81EC-4244-BFB7-561420C1E50E}" destId="{BEB5A73E-39DC-4B4A-807D-E752F84715E4}" srcOrd="1" destOrd="0" presId="urn:microsoft.com/office/officeart/2005/8/layout/venn1"/>
    <dgm:cxn modelId="{E51C095F-0C41-47A0-B3C1-FF149BE475C4}" srcId="{28874C39-431C-430D-9E55-C36ECB8E58D6}" destId="{02A4FFE6-BDD0-4F80-9166-245F5277A2E8}" srcOrd="0" destOrd="0" parTransId="{4995AF78-EDED-4CB1-AB6C-A5B2288EC238}" sibTransId="{C3D372E2-2EE5-41B8-9A41-E50687438F58}"/>
    <dgm:cxn modelId="{1E117979-E3A0-4948-9FAA-2816738AFDF5}" type="presOf" srcId="{21A30EA8-7937-4E16-9D18-3109769259AE}" destId="{DF202F9A-3060-4EB8-92F1-34FDD3A6F0EA}" srcOrd="1" destOrd="0" presId="urn:microsoft.com/office/officeart/2005/8/layout/venn1"/>
    <dgm:cxn modelId="{BC55E495-4615-44B8-A177-CBF17AF6EF40}" type="presOf" srcId="{21A30EA8-7937-4E16-9D18-3109769259AE}" destId="{4099EAFB-482D-4459-B7B3-3898279FC140}" srcOrd="0" destOrd="0" presId="urn:microsoft.com/office/officeart/2005/8/layout/venn1"/>
    <dgm:cxn modelId="{85CE46A3-A97D-4F42-99A0-3AEE802A15C5}" srcId="{28874C39-431C-430D-9E55-C36ECB8E58D6}" destId="{21A30EA8-7937-4E16-9D18-3109769259AE}" srcOrd="2" destOrd="0" parTransId="{D39B2FE6-0638-44BF-84F3-1A0EB030E1BE}" sibTransId="{869EC174-9DB7-4C2C-8C6B-1BD93A562E11}"/>
    <dgm:cxn modelId="{94C552BE-C9AD-4231-AAD8-122B2B400ADE}" type="presOf" srcId="{02A4FFE6-BDD0-4F80-9166-245F5277A2E8}" destId="{07A44EF6-269C-45BD-8D7D-520D32EBACF5}" srcOrd="1" destOrd="0" presId="urn:microsoft.com/office/officeart/2005/8/layout/venn1"/>
    <dgm:cxn modelId="{919D18C1-07E5-4602-8D51-79CBFC790132}" srcId="{28874C39-431C-430D-9E55-C36ECB8E58D6}" destId="{68242164-81EC-4244-BFB7-561420C1E50E}" srcOrd="1" destOrd="0" parTransId="{44433839-F06E-449C-9CE2-3A2510E8E08A}" sibTransId="{C64AFD4F-D47B-4D9A-8034-56886B53AE7E}"/>
    <dgm:cxn modelId="{F0DC98C8-870E-41CE-93F9-73F373BF1500}" type="presOf" srcId="{02A4FFE6-BDD0-4F80-9166-245F5277A2E8}" destId="{E8EA4141-C0C7-4DAE-B287-9B5F2266411F}" srcOrd="0" destOrd="0" presId="urn:microsoft.com/office/officeart/2005/8/layout/venn1"/>
    <dgm:cxn modelId="{C42BEAF6-2959-4A6B-AED1-DA7CDDF98F6D}" type="presOf" srcId="{68242164-81EC-4244-BFB7-561420C1E50E}" destId="{5DC92FC6-8EAE-4E04-A8E4-7B0AB95C51E8}" srcOrd="0" destOrd="0" presId="urn:microsoft.com/office/officeart/2005/8/layout/venn1"/>
    <dgm:cxn modelId="{D317EB7A-A561-4A76-BFEE-F7564C673CA3}" type="presParOf" srcId="{7B84EE05-AB5F-4E69-9C57-4CA6AD0B95E1}" destId="{E8EA4141-C0C7-4DAE-B287-9B5F2266411F}" srcOrd="0" destOrd="0" presId="urn:microsoft.com/office/officeart/2005/8/layout/venn1"/>
    <dgm:cxn modelId="{3C3D091D-FEE1-413C-A039-3A1D4AAEC8E6}" type="presParOf" srcId="{7B84EE05-AB5F-4E69-9C57-4CA6AD0B95E1}" destId="{07A44EF6-269C-45BD-8D7D-520D32EBACF5}" srcOrd="1" destOrd="0" presId="urn:microsoft.com/office/officeart/2005/8/layout/venn1"/>
    <dgm:cxn modelId="{1C3E3B21-407B-416F-ADDA-F83B0CEEB3C6}" type="presParOf" srcId="{7B84EE05-AB5F-4E69-9C57-4CA6AD0B95E1}" destId="{5DC92FC6-8EAE-4E04-A8E4-7B0AB95C51E8}" srcOrd="2" destOrd="0" presId="urn:microsoft.com/office/officeart/2005/8/layout/venn1"/>
    <dgm:cxn modelId="{90860DE0-8538-4190-AC17-EDAD0805EF72}" type="presParOf" srcId="{7B84EE05-AB5F-4E69-9C57-4CA6AD0B95E1}" destId="{BEB5A73E-39DC-4B4A-807D-E752F84715E4}" srcOrd="3" destOrd="0" presId="urn:microsoft.com/office/officeart/2005/8/layout/venn1"/>
    <dgm:cxn modelId="{8B2BFB54-E109-49AB-9EF1-433A70C8B757}" type="presParOf" srcId="{7B84EE05-AB5F-4E69-9C57-4CA6AD0B95E1}" destId="{4099EAFB-482D-4459-B7B3-3898279FC140}" srcOrd="4" destOrd="0" presId="urn:microsoft.com/office/officeart/2005/8/layout/venn1"/>
    <dgm:cxn modelId="{E16B07C1-2818-442F-8E51-E707365A58AC}" type="presParOf" srcId="{7B84EE05-AB5F-4E69-9C57-4CA6AD0B95E1}" destId="{DF202F9A-3060-4EB8-92F1-34FDD3A6F0E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18CF2-6E95-468D-8C6F-7164EEDF1C2A}">
      <dsp:nvSpPr>
        <dsp:cNvPr id="0" name=""/>
        <dsp:cNvSpPr/>
      </dsp:nvSpPr>
      <dsp:spPr>
        <a:xfrm>
          <a:off x="2319390" y="0"/>
          <a:ext cx="2802439" cy="230972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i="1" kern="1200" dirty="0"/>
            <a:t>Ve dvou se to lépe táhne </a:t>
          </a:r>
          <a:endParaRPr lang="cs-CZ" sz="2400" kern="1200" dirty="0"/>
        </a:p>
      </dsp:txBody>
      <dsp:txXfrm>
        <a:off x="2693048" y="404202"/>
        <a:ext cx="2055122" cy="1039378"/>
      </dsp:txXfrm>
    </dsp:sp>
    <dsp:sp modelId="{B43899B7-8290-4945-9454-0124A5387C51}">
      <dsp:nvSpPr>
        <dsp:cNvPr id="0" name=""/>
        <dsp:cNvSpPr/>
      </dsp:nvSpPr>
      <dsp:spPr>
        <a:xfrm>
          <a:off x="3918777" y="1405373"/>
          <a:ext cx="1507403" cy="151867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1" kern="1200" dirty="0"/>
            <a:t>Rodina (k) sobě</a:t>
          </a:r>
          <a:endParaRPr lang="cs-CZ" sz="1800" kern="1200" dirty="0"/>
        </a:p>
      </dsp:txBody>
      <dsp:txXfrm>
        <a:off x="4379791" y="1797696"/>
        <a:ext cx="904441" cy="835269"/>
      </dsp:txXfrm>
    </dsp:sp>
    <dsp:sp modelId="{CFACAD62-0452-465E-8174-A6186A3B517B}">
      <dsp:nvSpPr>
        <dsp:cNvPr id="0" name=""/>
        <dsp:cNvSpPr/>
      </dsp:nvSpPr>
      <dsp:spPr>
        <a:xfrm>
          <a:off x="2714223" y="2242442"/>
          <a:ext cx="1166927" cy="10083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i="1" kern="1200" dirty="0"/>
            <a:t>Centrum rodinných konferencí Lata</a:t>
          </a:r>
          <a:endParaRPr lang="cs-CZ" sz="1000" kern="1200" dirty="0"/>
        </a:p>
      </dsp:txBody>
      <dsp:txXfrm>
        <a:off x="2824109" y="2502931"/>
        <a:ext cx="700156" cy="5545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EA4141-C0C7-4DAE-B287-9B5F2266411F}">
      <dsp:nvSpPr>
        <dsp:cNvPr id="0" name=""/>
        <dsp:cNvSpPr/>
      </dsp:nvSpPr>
      <dsp:spPr>
        <a:xfrm>
          <a:off x="3665061" y="59352"/>
          <a:ext cx="2848927" cy="284892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Administrace RK</a:t>
          </a:r>
        </a:p>
      </dsp:txBody>
      <dsp:txXfrm>
        <a:off x="4044918" y="557914"/>
        <a:ext cx="2089213" cy="1282017"/>
      </dsp:txXfrm>
    </dsp:sp>
    <dsp:sp modelId="{5DC92FC6-8EAE-4E04-A8E4-7B0AB95C51E8}">
      <dsp:nvSpPr>
        <dsp:cNvPr id="0" name=""/>
        <dsp:cNvSpPr/>
      </dsp:nvSpPr>
      <dsp:spPr>
        <a:xfrm>
          <a:off x="4682650" y="1798366"/>
          <a:ext cx="2848927" cy="2848927"/>
        </a:xfrm>
        <a:prstGeom prst="ellipse">
          <a:avLst/>
        </a:prstGeom>
        <a:solidFill>
          <a:schemeClr val="accent2">
            <a:alpha val="50000"/>
            <a:hueOff val="-4244261"/>
            <a:satOff val="-7952"/>
            <a:lumOff val="1352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Propagace</a:t>
          </a:r>
        </a:p>
      </dsp:txBody>
      <dsp:txXfrm>
        <a:off x="5553947" y="2534339"/>
        <a:ext cx="1709356" cy="1566909"/>
      </dsp:txXfrm>
    </dsp:sp>
    <dsp:sp modelId="{4099EAFB-482D-4459-B7B3-3898279FC140}">
      <dsp:nvSpPr>
        <dsp:cNvPr id="0" name=""/>
        <dsp:cNvSpPr/>
      </dsp:nvSpPr>
      <dsp:spPr>
        <a:xfrm>
          <a:off x="2637073" y="1839932"/>
          <a:ext cx="2848927" cy="2848927"/>
        </a:xfrm>
        <a:prstGeom prst="ellipse">
          <a:avLst/>
        </a:prstGeom>
        <a:solidFill>
          <a:schemeClr val="accent2">
            <a:alpha val="50000"/>
            <a:hueOff val="-8488521"/>
            <a:satOff val="-15903"/>
            <a:lumOff val="2705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Vzdělávání</a:t>
          </a:r>
        </a:p>
      </dsp:txBody>
      <dsp:txXfrm>
        <a:off x="2905347" y="2575905"/>
        <a:ext cx="1709356" cy="1566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5E80054-2D5F-4597-8CD5-18B915EC0A0D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A608D06-B5B8-41E5-B227-23FE2AD7B907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777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0054-2D5F-4597-8CD5-18B915EC0A0D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8D06-B5B8-41E5-B227-23FE2AD7B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158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0054-2D5F-4597-8CD5-18B915EC0A0D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8D06-B5B8-41E5-B227-23FE2AD7B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095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0054-2D5F-4597-8CD5-18B915EC0A0D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8D06-B5B8-41E5-B227-23FE2AD7B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89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5E80054-2D5F-4597-8CD5-18B915EC0A0D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A608D06-B5B8-41E5-B227-23FE2AD7B907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164126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0054-2D5F-4597-8CD5-18B915EC0A0D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8D06-B5B8-41E5-B227-23FE2AD7B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0744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0054-2D5F-4597-8CD5-18B915EC0A0D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8D06-B5B8-41E5-B227-23FE2AD7B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31158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0054-2D5F-4597-8CD5-18B915EC0A0D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8D06-B5B8-41E5-B227-23FE2AD7B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66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0054-2D5F-4597-8CD5-18B915EC0A0D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8D06-B5B8-41E5-B227-23FE2AD7B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55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5E80054-2D5F-4597-8CD5-18B915EC0A0D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5A608D06-B5B8-41E5-B227-23FE2AD7B90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4768050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5E80054-2D5F-4597-8CD5-18B915EC0A0D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5A608D06-B5B8-41E5-B227-23FE2AD7B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715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5E80054-2D5F-4597-8CD5-18B915EC0A0D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A608D06-B5B8-41E5-B227-23FE2AD7B90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41556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ta.cz/" TargetMode="External"/><Relationship Id="rId2" Type="http://schemas.openxmlformats.org/officeDocument/2006/relationships/hyperlink" Target="mailto:pfaurova@lata.cz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facebook.com/lata9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Vedoucí centra Rodinných Konferencí Lata</a:t>
            </a:r>
          </a:p>
          <a:p>
            <a:r>
              <a:rPr lang="cs-CZ" dirty="0"/>
              <a:t>Mgr. et Mgr. Petra Pfaurová, DiS.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686" y="1050830"/>
            <a:ext cx="2546090" cy="408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209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09997"/>
          </a:xfrm>
        </p:spPr>
        <p:txBody>
          <a:bodyPr/>
          <a:lstStyle/>
          <a:p>
            <a:r>
              <a:rPr lang="cs-CZ" dirty="0"/>
              <a:t>O Latě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1678" y="1143001"/>
            <a:ext cx="10178322" cy="55487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/>
              <a:t>Vize</a:t>
            </a:r>
          </a:p>
          <a:p>
            <a:pPr marL="0" indent="0" algn="ctr">
              <a:buNone/>
            </a:pPr>
            <a:r>
              <a:rPr lang="cs-CZ" i="1" dirty="0"/>
              <a:t>„Naší vizí je společnost, ve které jsou rodiny a dospívající schopni zvládnout svoji nepříznivou nebo ohrožující situaci samostatně“</a:t>
            </a:r>
            <a:endParaRPr lang="cs-CZ" b="1" i="1" dirty="0"/>
          </a:p>
          <a:p>
            <a:pPr marL="0" indent="0" algn="ctr">
              <a:buNone/>
            </a:pPr>
            <a:r>
              <a:rPr lang="cs-CZ" b="1" dirty="0"/>
              <a:t>Poslání</a:t>
            </a:r>
          </a:p>
          <a:p>
            <a:pPr marL="0" indent="0" algn="ctr">
              <a:buNone/>
            </a:pPr>
            <a:r>
              <a:rPr lang="cs-CZ" i="1" dirty="0"/>
              <a:t>„…Věříme, že každý potřebuje někoho, kdo jej přijímá takového, jaký je.“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634" y="3511297"/>
            <a:ext cx="1876522" cy="2680855"/>
          </a:xfrm>
          <a:prstGeom prst="rect">
            <a:avLst/>
          </a:prstGeom>
        </p:spPr>
      </p:pic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35721671"/>
              </p:ext>
            </p:extLst>
          </p:nvPr>
        </p:nvGraphicFramePr>
        <p:xfrm>
          <a:off x="3128201" y="3262745"/>
          <a:ext cx="8208282" cy="3293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60757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85306"/>
          </a:xfrm>
        </p:spPr>
        <p:txBody>
          <a:bodyPr>
            <a:normAutofit fontScale="90000"/>
          </a:bodyPr>
          <a:lstStyle/>
          <a:p>
            <a:r>
              <a:rPr lang="cs-CZ" sz="4800" dirty="0"/>
              <a:t>Rodinné konference v Latě / v </a:t>
            </a:r>
            <a:r>
              <a:rPr lang="cs-CZ" sz="4800" dirty="0" err="1"/>
              <a:t>praze</a:t>
            </a:r>
            <a:r>
              <a:rPr lang="cs-CZ" sz="4800" dirty="0"/>
              <a:t> -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1678" y="1808018"/>
            <a:ext cx="10178322" cy="4717473"/>
          </a:xfrm>
          <a:noFill/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sz="2400" b="1" dirty="0">
                <a:ln>
                  <a:solidFill>
                    <a:schemeClr val="tx2">
                      <a:lumMod val="90000"/>
                      <a:lumOff val="10000"/>
                    </a:schemeClr>
                  </a:solidFill>
                </a:ln>
                <a:solidFill>
                  <a:schemeClr val="tx2">
                    <a:lumMod val="50000"/>
                    <a:lumOff val="50000"/>
                  </a:schemeClr>
                </a:solidFill>
              </a:rPr>
              <a:t>2013 </a:t>
            </a:r>
          </a:p>
          <a:p>
            <a:pPr marL="0" indent="0" algn="ctr">
              <a:buNone/>
            </a:pPr>
            <a:r>
              <a:rPr lang="cs-CZ" dirty="0"/>
              <a:t>První impuls – rodinné skupinové konference</a:t>
            </a:r>
          </a:p>
          <a:p>
            <a:pPr marL="0" indent="0" algn="ctr">
              <a:buNone/>
            </a:pPr>
            <a:r>
              <a:rPr lang="cs-CZ" dirty="0"/>
              <a:t>Stáž </a:t>
            </a:r>
            <a:r>
              <a:rPr lang="cs-CZ" dirty="0" err="1"/>
              <a:t>Amalthea</a:t>
            </a:r>
            <a:endParaRPr lang="cs-CZ" dirty="0"/>
          </a:p>
          <a:p>
            <a:pPr marL="0" indent="0" algn="ctr">
              <a:buNone/>
            </a:pPr>
            <a:r>
              <a:rPr lang="cs-CZ" sz="2400" b="1" dirty="0">
                <a:ln>
                  <a:solidFill>
                    <a:schemeClr val="tx2">
                      <a:lumMod val="90000"/>
                      <a:lumOff val="10000"/>
                    </a:schemeClr>
                  </a:solidFill>
                </a:ln>
                <a:solidFill>
                  <a:schemeClr val="tx2">
                    <a:lumMod val="50000"/>
                    <a:lumOff val="50000"/>
                  </a:schemeClr>
                </a:solidFill>
              </a:rPr>
              <a:t>2014 </a:t>
            </a:r>
          </a:p>
          <a:p>
            <a:pPr marL="0" indent="0" algn="ctr">
              <a:buNone/>
            </a:pPr>
            <a:r>
              <a:rPr lang="cs-CZ" dirty="0"/>
              <a:t>První „pokusy“ o rodinné konference</a:t>
            </a:r>
          </a:p>
          <a:p>
            <a:pPr marL="0" indent="0" algn="ctr">
              <a:buNone/>
            </a:pPr>
            <a:r>
              <a:rPr lang="cs-CZ" dirty="0"/>
              <a:t>Proškolení administrátora MPSV</a:t>
            </a:r>
          </a:p>
          <a:p>
            <a:pPr marL="0" indent="0" algn="ctr">
              <a:buNone/>
            </a:pPr>
            <a:r>
              <a:rPr lang="cs-CZ" sz="2400" b="1" dirty="0">
                <a:ln>
                  <a:solidFill>
                    <a:schemeClr val="tx2">
                      <a:lumMod val="90000"/>
                      <a:lumOff val="10000"/>
                    </a:schemeClr>
                  </a:solidFill>
                </a:ln>
                <a:solidFill>
                  <a:schemeClr val="tx2">
                    <a:lumMod val="50000"/>
                    <a:lumOff val="50000"/>
                  </a:schemeClr>
                </a:solidFill>
              </a:rPr>
              <a:t>2015 </a:t>
            </a:r>
          </a:p>
          <a:p>
            <a:pPr marL="0" indent="0" algn="ctr">
              <a:buNone/>
            </a:pPr>
            <a:r>
              <a:rPr lang="cs-CZ" dirty="0"/>
              <a:t>2 rodinné konference se závěrečným setkáním inspirované holandským modelem</a:t>
            </a:r>
          </a:p>
          <a:p>
            <a:pPr marL="0" indent="0" algn="ctr">
              <a:buNone/>
            </a:pPr>
            <a:r>
              <a:rPr lang="cs-CZ" dirty="0"/>
              <a:t>Opakovaná prezentace programu na OSPOD v Praze</a:t>
            </a:r>
          </a:p>
          <a:p>
            <a:pPr marL="0" indent="0" algn="ctr">
              <a:buNone/>
            </a:pPr>
            <a:r>
              <a:rPr lang="cs-CZ" sz="2400" b="1" dirty="0">
                <a:ln>
                  <a:solidFill>
                    <a:schemeClr val="tx2">
                      <a:lumMod val="90000"/>
                      <a:lumOff val="10000"/>
                    </a:schemeClr>
                  </a:solidFill>
                </a:ln>
                <a:solidFill>
                  <a:schemeClr val="tx2">
                    <a:lumMod val="50000"/>
                    <a:lumOff val="50000"/>
                  </a:schemeClr>
                </a:solidFill>
              </a:rPr>
              <a:t>2016 </a:t>
            </a:r>
          </a:p>
          <a:p>
            <a:pPr marL="0" indent="0" algn="ctr">
              <a:buNone/>
            </a:pPr>
            <a:r>
              <a:rPr lang="cs-CZ" dirty="0"/>
              <a:t>1 rodinná konference se závěrečným setkáním, 2 rodinné konference ukončené v přípravě</a:t>
            </a:r>
          </a:p>
          <a:p>
            <a:pPr marL="0" indent="0" algn="ctr">
              <a:buNone/>
            </a:pPr>
            <a:r>
              <a:rPr lang="cs-CZ" dirty="0"/>
              <a:t>Iniciace a koordinace setkání koordinátorů, administrátorů, MHMP a MPSV</a:t>
            </a:r>
          </a:p>
          <a:p>
            <a:pPr marL="0" indent="0" algn="ctr">
              <a:buNone/>
            </a:pPr>
            <a:r>
              <a:rPr lang="cs-CZ" dirty="0"/>
              <a:t>Koordinace setkání administrátorů, MHMP a MPSV</a:t>
            </a:r>
          </a:p>
          <a:p>
            <a:pPr marL="0" indent="0" algn="ctr">
              <a:buNone/>
            </a:pPr>
            <a:r>
              <a:rPr lang="cs-CZ" dirty="0"/>
              <a:t>Školení týmu OSPOD Praha 12</a:t>
            </a:r>
          </a:p>
        </p:txBody>
      </p:sp>
    </p:spTree>
    <p:extLst>
      <p:ext uri="{BB962C8B-B14F-4D97-AF65-F5344CB8AC3E}">
        <p14:creationId xmlns:p14="http://schemas.microsoft.com/office/powerpoint/2010/main" val="1156144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85306"/>
          </a:xfrm>
        </p:spPr>
        <p:txBody>
          <a:bodyPr>
            <a:normAutofit fontScale="90000"/>
          </a:bodyPr>
          <a:lstStyle/>
          <a:p>
            <a:r>
              <a:rPr lang="cs-CZ" sz="4800" dirty="0"/>
              <a:t>Rodinné konference v Latě / v </a:t>
            </a:r>
            <a:r>
              <a:rPr lang="cs-CZ" sz="4800" dirty="0" err="1"/>
              <a:t>praze</a:t>
            </a:r>
            <a:r>
              <a:rPr lang="cs-CZ" sz="4800" dirty="0"/>
              <a:t> -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1678" y="1610591"/>
            <a:ext cx="10178322" cy="504998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sz="2900" b="1" dirty="0">
                <a:ln>
                  <a:solidFill>
                    <a:schemeClr val="tx2">
                      <a:lumMod val="90000"/>
                      <a:lumOff val="10000"/>
                    </a:schemeClr>
                  </a:solidFill>
                </a:ln>
                <a:solidFill>
                  <a:schemeClr val="tx2">
                    <a:lumMod val="50000"/>
                    <a:lumOff val="50000"/>
                  </a:schemeClr>
                </a:solidFill>
              </a:rPr>
              <a:t>2017 </a:t>
            </a:r>
          </a:p>
          <a:p>
            <a:pPr marL="0" indent="0" algn="ctr">
              <a:buNone/>
            </a:pPr>
            <a:r>
              <a:rPr lang="cs-CZ" dirty="0"/>
              <a:t>Celkem 6 zahájených příprav rodinných konferencí (2 rodinné konference se závěrečným setkáním, 2 rodinné konference ukončené v přípravě) </a:t>
            </a:r>
          </a:p>
          <a:p>
            <a:pPr marL="0" indent="0" algn="ctr">
              <a:buNone/>
            </a:pPr>
            <a:r>
              <a:rPr lang="cs-CZ" dirty="0"/>
              <a:t>oddělení role koordinátora a administrátora</a:t>
            </a:r>
          </a:p>
          <a:p>
            <a:pPr marL="0" indent="0" algn="ctr">
              <a:buNone/>
            </a:pPr>
            <a:r>
              <a:rPr lang="cs-CZ" dirty="0"/>
              <a:t>opakovaná prezentace na OSPOD v Praze</a:t>
            </a:r>
          </a:p>
          <a:p>
            <a:pPr marL="0" indent="0" algn="ctr">
              <a:buNone/>
            </a:pPr>
            <a:r>
              <a:rPr lang="cs-CZ" dirty="0"/>
              <a:t>metodická setkání RK Centrum</a:t>
            </a:r>
          </a:p>
          <a:p>
            <a:pPr marL="0" indent="0" algn="ctr">
              <a:buNone/>
            </a:pPr>
            <a:r>
              <a:rPr lang="cs-CZ" dirty="0"/>
              <a:t>spolupráce s organizací RADKA – školení nových koordinátorů </a:t>
            </a:r>
          </a:p>
          <a:p>
            <a:pPr marL="0" indent="0" algn="ctr">
              <a:buNone/>
            </a:pPr>
            <a:r>
              <a:rPr lang="cs-CZ" u="sng" dirty="0"/>
              <a:t>metodické „kotvení“ programu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akreditace vzdělávacích kurzů</a:t>
            </a:r>
          </a:p>
          <a:p>
            <a:pPr marL="0" indent="0" algn="ctr">
              <a:buNone/>
            </a:pPr>
            <a:r>
              <a:rPr lang="cs-CZ" sz="2600" b="1" dirty="0">
                <a:ln>
                  <a:solidFill>
                    <a:schemeClr val="tx2">
                      <a:lumMod val="90000"/>
                      <a:lumOff val="10000"/>
                    </a:schemeClr>
                  </a:solidFill>
                </a:ln>
                <a:solidFill>
                  <a:schemeClr val="tx2">
                    <a:lumMod val="50000"/>
                    <a:lumOff val="50000"/>
                  </a:schemeClr>
                </a:solidFill>
              </a:rPr>
              <a:t>2018 </a:t>
            </a:r>
          </a:p>
          <a:p>
            <a:pPr marL="0" indent="0" algn="ctr">
              <a:buNone/>
            </a:pPr>
            <a:r>
              <a:rPr lang="cs-CZ" dirty="0"/>
              <a:t>Zatím celkem 5 zahájených příprav rodinných konferencí (1 rodinná konference se závěrečným setkáním, 1 rodinný konference ukončená v přípravě, 3 rodinné konference aktuálně v připravujeme)</a:t>
            </a:r>
          </a:p>
          <a:p>
            <a:pPr marL="0" indent="0" algn="ctr">
              <a:buNone/>
            </a:pPr>
            <a:r>
              <a:rPr lang="cs-CZ" dirty="0"/>
              <a:t> </a:t>
            </a:r>
            <a:r>
              <a:rPr lang="cs-CZ" b="1" dirty="0"/>
              <a:t>vznik Centra rodinných konferencí Lata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realizace školení koordinátorů</a:t>
            </a:r>
          </a:p>
          <a:p>
            <a:pPr marL="0" indent="0" algn="ctr">
              <a:buNone/>
            </a:pPr>
            <a:r>
              <a:rPr lang="cs-CZ" dirty="0"/>
              <a:t> </a:t>
            </a:r>
            <a:r>
              <a:rPr lang="cs-CZ" u="sng" dirty="0"/>
              <a:t>metodické „kotvení“ programu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realizace vzdělávacích kurzů</a:t>
            </a:r>
          </a:p>
        </p:txBody>
      </p:sp>
    </p:spTree>
    <p:extLst>
      <p:ext uri="{BB962C8B-B14F-4D97-AF65-F5344CB8AC3E}">
        <p14:creationId xmlns:p14="http://schemas.microsoft.com/office/powerpoint/2010/main" val="2748628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50224"/>
          </a:xfrm>
        </p:spPr>
        <p:txBody>
          <a:bodyPr>
            <a:normAutofit/>
          </a:bodyPr>
          <a:lstStyle/>
          <a:p>
            <a:r>
              <a:rPr lang="cs-CZ" sz="4400" dirty="0"/>
              <a:t>Centrum rodinných konferencí Lata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488525"/>
              </p:ext>
            </p:extLst>
          </p:nvPr>
        </p:nvGraphicFramePr>
        <p:xfrm>
          <a:off x="1250950" y="1131888"/>
          <a:ext cx="10179050" cy="4748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5185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33940"/>
          </a:xfrm>
        </p:spPr>
        <p:txBody>
          <a:bodyPr>
            <a:normAutofit fontScale="90000"/>
          </a:bodyPr>
          <a:lstStyle/>
          <a:p>
            <a:r>
              <a:rPr lang="cs-CZ" dirty="0"/>
              <a:t>Něco málo statistik </a:t>
            </a:r>
            <a:r>
              <a:rPr lang="cs-CZ" sz="3100" dirty="0"/>
              <a:t>(2015 – současnost)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1678" y="1406107"/>
            <a:ext cx="10178322" cy="447348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/>
              <a:t>18 evidovaných žádostí </a:t>
            </a:r>
            <a:r>
              <a:rPr lang="cs-CZ" dirty="0"/>
              <a:t>o uspořádání rodinné konference</a:t>
            </a:r>
          </a:p>
          <a:p>
            <a:pPr marL="0" indent="0" algn="ctr">
              <a:buNone/>
            </a:pPr>
            <a:r>
              <a:rPr lang="cs-CZ" b="1" dirty="0"/>
              <a:t>6</a:t>
            </a:r>
            <a:r>
              <a:rPr lang="cs-CZ" dirty="0"/>
              <a:t> rodinných konferencí se </a:t>
            </a:r>
            <a:r>
              <a:rPr lang="cs-CZ" b="1" dirty="0"/>
              <a:t>závěrečným setkáním</a:t>
            </a:r>
          </a:p>
          <a:p>
            <a:pPr marL="0" indent="0" algn="ctr">
              <a:buNone/>
            </a:pPr>
            <a:r>
              <a:rPr lang="cs-CZ" b="1" dirty="0"/>
              <a:t>100% </a:t>
            </a:r>
            <a:r>
              <a:rPr lang="cs-CZ" dirty="0"/>
              <a:t>plánů rodiny bylo zadavatelem </a:t>
            </a:r>
            <a:r>
              <a:rPr lang="cs-CZ" b="1" dirty="0"/>
              <a:t>schváleno</a:t>
            </a:r>
          </a:p>
          <a:p>
            <a:pPr marL="0" indent="0" algn="ctr">
              <a:buNone/>
            </a:pPr>
            <a:r>
              <a:rPr lang="cs-CZ" b="1" dirty="0"/>
              <a:t>56 dospělých účastníků z rodiny</a:t>
            </a:r>
            <a:r>
              <a:rPr lang="cs-CZ" sz="1600" dirty="0"/>
              <a:t>, </a:t>
            </a:r>
            <a:r>
              <a:rPr lang="cs-CZ" b="1" dirty="0"/>
              <a:t>7 dětí, 5 pracovníků OSPOD a 5 odborníků se účastnilo </a:t>
            </a:r>
            <a:r>
              <a:rPr lang="cs-CZ" dirty="0"/>
              <a:t>závěrečných setkání </a:t>
            </a:r>
          </a:p>
          <a:p>
            <a:pPr marL="0" indent="0" algn="ctr">
              <a:buNone/>
            </a:pPr>
            <a:r>
              <a:rPr lang="cs-CZ" b="1" dirty="0"/>
              <a:t>10 týdnů </a:t>
            </a:r>
            <a:r>
              <a:rPr lang="cs-CZ" dirty="0"/>
              <a:t>je průměrná </a:t>
            </a:r>
            <a:r>
              <a:rPr lang="cs-CZ" b="1" dirty="0"/>
              <a:t>délka přípravy </a:t>
            </a:r>
            <a:r>
              <a:rPr lang="cs-CZ" dirty="0"/>
              <a:t>rodinné konference</a:t>
            </a:r>
          </a:p>
          <a:p>
            <a:pPr marL="0" indent="0" algn="ctr">
              <a:buNone/>
            </a:pPr>
            <a:r>
              <a:rPr lang="cs-CZ" b="1" dirty="0"/>
              <a:t>40 – 60 hodin </a:t>
            </a:r>
            <a:r>
              <a:rPr lang="cs-CZ" dirty="0"/>
              <a:t>je </a:t>
            </a:r>
            <a:r>
              <a:rPr lang="cs-CZ" b="1" dirty="0"/>
              <a:t>časová náročnost přípravy </a:t>
            </a:r>
            <a:r>
              <a:rPr lang="cs-CZ" dirty="0"/>
              <a:t>konference pro koordinátora</a:t>
            </a:r>
          </a:p>
          <a:p>
            <a:pPr marL="0" indent="0" algn="ctr">
              <a:buNone/>
            </a:pPr>
            <a:r>
              <a:rPr lang="cs-CZ" b="1" dirty="0"/>
              <a:t>2 vzdělávací kurzy </a:t>
            </a:r>
            <a:r>
              <a:rPr lang="cs-CZ" dirty="0"/>
              <a:t>(akreditované MSPV)</a:t>
            </a:r>
          </a:p>
          <a:p>
            <a:pPr marL="0" indent="0" algn="ctr">
              <a:buNone/>
            </a:pPr>
            <a:endParaRPr lang="cs-CZ" sz="2400" b="1" dirty="0"/>
          </a:p>
          <a:p>
            <a:pPr marL="0" indent="0" algn="ctr">
              <a:buNone/>
            </a:pPr>
            <a:r>
              <a:rPr lang="cs-CZ" sz="2400" b="1" dirty="0"/>
              <a:t>Nepočitatelně prezentací o rodinných konferencích mezi odbornou i laickou veřejností </a:t>
            </a:r>
            <a:r>
              <a:rPr lang="cs-CZ" sz="2400" b="1" dirty="0">
                <a:sym typeface="Wingdings" panose="05000000000000000000" pitchFamily="2" charset="2"/>
              </a:rPr>
              <a:t> </a:t>
            </a:r>
            <a:endParaRPr lang="cs-CZ" sz="2400" b="1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20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Zpětné vazby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57300" y="1058729"/>
            <a:ext cx="4800600" cy="632529"/>
          </a:xfrm>
        </p:spPr>
        <p:txBody>
          <a:bodyPr/>
          <a:lstStyle/>
          <a:p>
            <a:r>
              <a:rPr lang="cs-CZ" dirty="0"/>
              <a:t>Účastníci konference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57300" y="1874517"/>
            <a:ext cx="4800600" cy="4030983"/>
          </a:xfrm>
        </p:spPr>
        <p:txBody>
          <a:bodyPr/>
          <a:lstStyle/>
          <a:p>
            <a:r>
              <a:rPr lang="cs-CZ" i="1" dirty="0"/>
              <a:t>„Líbilo se mi písemné stanovení dohody“</a:t>
            </a:r>
            <a:endParaRPr lang="cs-CZ" dirty="0"/>
          </a:p>
          <a:p>
            <a:r>
              <a:rPr lang="cs-CZ" i="1" dirty="0"/>
              <a:t>„Oceňuji dobrou přípravu – dost se toho podařilo!“</a:t>
            </a:r>
            <a:endParaRPr lang="cs-CZ" dirty="0"/>
          </a:p>
          <a:p>
            <a:r>
              <a:rPr lang="cs-CZ" i="1" dirty="0"/>
              <a:t>„Líbila se mi srozumitelnost koordinátorky, která mi umožnila vytvořit si jasnou představu“</a:t>
            </a:r>
            <a:endParaRPr lang="cs-CZ" dirty="0"/>
          </a:p>
          <a:p>
            <a:r>
              <a:rPr lang="cs-CZ" i="1" dirty="0"/>
              <a:t>„Líbila se mi ta volnost. Že nikdo není nucen.“</a:t>
            </a:r>
            <a:endParaRPr lang="cs-CZ" dirty="0"/>
          </a:p>
          <a:p>
            <a:r>
              <a:rPr lang="cs-CZ" i="1" dirty="0"/>
              <a:t>„V průběhu konference se mi líbil přímý rozhovor všech přítomných a společná práce.“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57218" y="1058729"/>
            <a:ext cx="4800600" cy="632529"/>
          </a:xfrm>
        </p:spPr>
        <p:txBody>
          <a:bodyPr/>
          <a:lstStyle/>
          <a:p>
            <a:r>
              <a:rPr lang="cs-CZ" dirty="0"/>
              <a:t>Zadavatelé </a:t>
            </a:r>
            <a:r>
              <a:rPr lang="cs-CZ" sz="1400" dirty="0"/>
              <a:t>(Pracovníci </a:t>
            </a:r>
            <a:r>
              <a:rPr lang="cs-CZ" sz="1400" dirty="0" err="1"/>
              <a:t>ospod</a:t>
            </a:r>
            <a:r>
              <a:rPr lang="cs-CZ" sz="1400" dirty="0"/>
              <a:t>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33864" y="1874517"/>
            <a:ext cx="4800600" cy="4806837"/>
          </a:xfrm>
        </p:spPr>
        <p:txBody>
          <a:bodyPr>
            <a:noAutofit/>
          </a:bodyPr>
          <a:lstStyle/>
          <a:p>
            <a:r>
              <a:rPr lang="cs-CZ" sz="1800" i="1" dirty="0"/>
              <a:t>„Profesionálně vedena, jako klíčové pracovnici OSPOD nabídla rodinná konference zajímavý pohled na vztahy v rodině a postoje jednotlivých členů rodinného systému.“</a:t>
            </a:r>
            <a:endParaRPr lang="cs-CZ" sz="1800" dirty="0"/>
          </a:p>
          <a:p>
            <a:r>
              <a:rPr lang="cs-CZ" sz="1800" i="1" dirty="0"/>
              <a:t>„Rodina prokázala, že pod určitým tlakem a za změněných podmínek je schopna společné práce (jednalo se o rodiče po rozvodu).“ </a:t>
            </a:r>
          </a:p>
          <a:p>
            <a:r>
              <a:rPr lang="cs-CZ" sz="1800" i="1" dirty="0"/>
              <a:t>„Ocenila jsem opakované konzultace, možnost ujasnit si vhodnost RK v konkrétní situaci rodiny, svou účast v procesu RK a zvl. pomoc při formulaci otázky pro rodinu. </a:t>
            </a:r>
          </a:p>
          <a:p>
            <a:r>
              <a:rPr lang="cs-CZ" sz="1800" i="1" dirty="0"/>
              <a:t>„Plán, který si rodina vytvořila, je podle mě přesně to, co bylo potřeba v současné situaci nastavit. Základní věci, o kterých byly stále častěji dohady, ale které jsou nyní napsané a všem jasné.“</a:t>
            </a:r>
            <a:endParaRPr lang="cs-CZ" sz="1800" dirty="0"/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970873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dirty="0"/>
              <a:t>Děkuji za pozornost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cs-CZ" dirty="0">
                <a:hlinkClick r:id="rId2"/>
              </a:rPr>
              <a:t>pfaurova@lata.cz</a:t>
            </a:r>
            <a:r>
              <a:rPr lang="cs-CZ" dirty="0"/>
              <a:t>, 732 160 611, </a:t>
            </a:r>
            <a:r>
              <a:rPr lang="cs-CZ" dirty="0">
                <a:hlinkClick r:id="rId3"/>
              </a:rPr>
              <a:t>www.lata.cz</a:t>
            </a:r>
            <a:r>
              <a:rPr lang="cs-CZ" dirty="0"/>
              <a:t> </a:t>
            </a:r>
            <a:r>
              <a:rPr lang="cs-CZ" dirty="0">
                <a:hlinkClick r:id="rId4"/>
              </a:rPr>
              <a:t>https://www.facebook.com/lata94/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733405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Značka</Template>
  <TotalTime>341</TotalTime>
  <Words>573</Words>
  <Application>Microsoft Office PowerPoint</Application>
  <PresentationFormat>Širokoúhlá obrazovka</PresentationFormat>
  <Paragraphs>68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Gill Sans MT</vt:lpstr>
      <vt:lpstr>Impact</vt:lpstr>
      <vt:lpstr>Wingdings</vt:lpstr>
      <vt:lpstr>Badge</vt:lpstr>
      <vt:lpstr>Prezentace aplikace PowerPoint</vt:lpstr>
      <vt:lpstr>O Latě </vt:lpstr>
      <vt:lpstr>Rodinné konference v Latě / v praze - vývoj</vt:lpstr>
      <vt:lpstr>Rodinné konference v Latě / v praze - vývoj</vt:lpstr>
      <vt:lpstr>Centrum rodinných konferencí Lata</vt:lpstr>
      <vt:lpstr>Něco málo statistik (2015 – současnost)</vt:lpstr>
      <vt:lpstr>Zpětné vazby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Lata – programy pro mládež a rodinu</dc:title>
  <dc:creator>petra.pfaurova</dc:creator>
  <cp:lastModifiedBy>Gabriela Pavlíková</cp:lastModifiedBy>
  <cp:revision>25</cp:revision>
  <dcterms:created xsi:type="dcterms:W3CDTF">2017-10-25T09:15:59Z</dcterms:created>
  <dcterms:modified xsi:type="dcterms:W3CDTF">2018-05-14T11:47:19Z</dcterms:modified>
</cp:coreProperties>
</file>